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960" y="990"/>
      </p:cViewPr>
      <p:guideLst>
        <p:guide orient="horz" pos="2682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11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25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85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22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46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23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8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2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7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57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52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9E2E-5C4F-46FE-8C02-716AAC3581EB}" type="datetimeFigureOut">
              <a:rPr lang="cs-CZ" smtClean="0"/>
              <a:t>01.01.2020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7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7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0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15.wmf"/><Relationship Id="rId3" Type="http://schemas.openxmlformats.org/officeDocument/2006/relationships/image" Target="../media/image7.png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777" y="433634"/>
            <a:ext cx="3819373" cy="6191562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31485" y="938459"/>
            <a:ext cx="1007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vakuum</a:t>
            </a:r>
            <a:endParaRPr lang="en-US" sz="2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31485" y="2548184"/>
            <a:ext cx="1811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diamagnetikum</a:t>
            </a:r>
            <a:endParaRPr lang="en-US" sz="20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57169" y="4057620"/>
            <a:ext cx="1960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paramagnetikum</a:t>
            </a:r>
            <a:endParaRPr lang="en-US" sz="20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4705" y="5772120"/>
            <a:ext cx="1915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feromagnetikum</a:t>
            </a:r>
            <a:endParaRPr lang="en-US" sz="2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878216" y="6581001"/>
            <a:ext cx="5968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http://www.sse-najizdarne.cz/dokumenty/studijni_materialy/elektrotechnicke_materialy.pdf</a:t>
            </a:r>
            <a:endParaRPr lang="en-US" sz="12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6386290" y="2240407"/>
            <a:ext cx="5631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zlato</a:t>
            </a:r>
            <a:r>
              <a:rPr lang="en-US" sz="2000" dirty="0"/>
              <a:t>, </a:t>
            </a:r>
            <a:r>
              <a:rPr lang="en-US" sz="2000" dirty="0" err="1"/>
              <a:t>stříbro</a:t>
            </a:r>
            <a:r>
              <a:rPr lang="en-US" sz="2000" dirty="0"/>
              <a:t>, </a:t>
            </a:r>
            <a:r>
              <a:rPr lang="en-US" sz="2000" dirty="0" err="1"/>
              <a:t>měď</a:t>
            </a:r>
            <a:r>
              <a:rPr lang="en-US" sz="2000" dirty="0"/>
              <a:t>, </a:t>
            </a:r>
            <a:r>
              <a:rPr lang="en-US" sz="2000" dirty="0" err="1"/>
              <a:t>olovo</a:t>
            </a:r>
            <a:r>
              <a:rPr lang="en-US" sz="2000" dirty="0"/>
              <a:t>, </a:t>
            </a:r>
            <a:r>
              <a:rPr lang="en-US" sz="2000" dirty="0" err="1" smtClean="0"/>
              <a:t>rtu</a:t>
            </a:r>
            <a:r>
              <a:rPr lang="cs-CZ" sz="2000" dirty="0" smtClean="0"/>
              <a:t>ť, </a:t>
            </a:r>
            <a:r>
              <a:rPr lang="en-US" sz="2000" dirty="0" err="1" smtClean="0"/>
              <a:t>zinek</a:t>
            </a:r>
            <a:r>
              <a:rPr lang="en-US" sz="2000" dirty="0"/>
              <a:t>, </a:t>
            </a:r>
            <a:r>
              <a:rPr lang="en-US" sz="2000" dirty="0" err="1"/>
              <a:t>polovodiče</a:t>
            </a:r>
            <a:r>
              <a:rPr lang="en-US" sz="2000" dirty="0"/>
              <a:t> </a:t>
            </a:r>
            <a:r>
              <a:rPr lang="en-US" sz="2000" dirty="0" err="1"/>
              <a:t>křemík</a:t>
            </a:r>
            <a:r>
              <a:rPr lang="en-US" sz="2000" dirty="0"/>
              <a:t>, germanium, </a:t>
            </a:r>
            <a:r>
              <a:rPr lang="en-US" sz="2000" dirty="0" err="1"/>
              <a:t>selen</a:t>
            </a:r>
            <a:r>
              <a:rPr lang="en-US" sz="2000" dirty="0" smtClean="0"/>
              <a:t>,</a:t>
            </a:r>
            <a:r>
              <a:rPr lang="cs-CZ" sz="2000" dirty="0" smtClean="0"/>
              <a:t> </a:t>
            </a:r>
            <a:r>
              <a:rPr lang="en-US" sz="2000" dirty="0" err="1"/>
              <a:t>vodík</a:t>
            </a:r>
            <a:r>
              <a:rPr lang="en-US" sz="2000" dirty="0"/>
              <a:t>, helium, </a:t>
            </a:r>
            <a:r>
              <a:rPr lang="en-US" sz="2000" dirty="0" smtClean="0"/>
              <a:t>neon</a:t>
            </a:r>
            <a:r>
              <a:rPr lang="cs-CZ" sz="2000" dirty="0" smtClean="0"/>
              <a:t>,</a:t>
            </a:r>
            <a:r>
              <a:rPr lang="en-US" sz="2000" dirty="0" smtClean="0"/>
              <a:t> argon</a:t>
            </a:r>
            <a:r>
              <a:rPr lang="cs-CZ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xenon</a:t>
            </a:r>
            <a:r>
              <a:rPr lang="en-US" sz="2000" dirty="0" smtClean="0"/>
              <a:t>,</a:t>
            </a:r>
            <a:r>
              <a:rPr lang="cs-CZ" sz="2000" dirty="0" smtClean="0"/>
              <a:t> voda, …</a:t>
            </a:r>
            <a:endParaRPr lang="en-US" sz="20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386289" y="4057620"/>
            <a:ext cx="5631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hliník</a:t>
            </a:r>
            <a:r>
              <a:rPr lang="en-US" sz="2000" dirty="0"/>
              <a:t>, platina, </a:t>
            </a:r>
            <a:r>
              <a:rPr lang="en-US" sz="2000" dirty="0" err="1"/>
              <a:t>chrom</a:t>
            </a:r>
            <a:r>
              <a:rPr lang="en-US" sz="2000" dirty="0"/>
              <a:t>, wolfram, </a:t>
            </a:r>
            <a:r>
              <a:rPr lang="en-US" sz="2000" dirty="0" err="1"/>
              <a:t>sodík</a:t>
            </a:r>
            <a:r>
              <a:rPr lang="en-US" sz="2000" dirty="0"/>
              <a:t>, </a:t>
            </a:r>
            <a:r>
              <a:rPr lang="en-US" sz="2000" dirty="0" err="1"/>
              <a:t>hořčík</a:t>
            </a:r>
            <a:r>
              <a:rPr lang="en-US" sz="2000" dirty="0"/>
              <a:t>, </a:t>
            </a:r>
            <a:r>
              <a:rPr lang="en-US" sz="2000" dirty="0" err="1" smtClean="0"/>
              <a:t>kyslík</a:t>
            </a:r>
            <a:r>
              <a:rPr lang="cs-CZ" sz="2000" dirty="0" smtClean="0"/>
              <a:t>, …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386288" y="5567056"/>
            <a:ext cx="5631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železo</a:t>
            </a:r>
            <a:r>
              <a:rPr lang="en-US" sz="2000" dirty="0"/>
              <a:t>, </a:t>
            </a:r>
            <a:r>
              <a:rPr lang="en-US" sz="2000" dirty="0" err="1"/>
              <a:t>nikl</a:t>
            </a:r>
            <a:r>
              <a:rPr lang="en-US" sz="2000" dirty="0"/>
              <a:t>, </a:t>
            </a:r>
            <a:r>
              <a:rPr lang="en-US" sz="2000" dirty="0" err="1"/>
              <a:t>kobalt</a:t>
            </a:r>
            <a:r>
              <a:rPr lang="en-US" sz="2000" dirty="0"/>
              <a:t>, gadolinium a </a:t>
            </a:r>
            <a:r>
              <a:rPr lang="en-US" sz="2000" dirty="0" err="1"/>
              <a:t>jejich</a:t>
            </a:r>
            <a:r>
              <a:rPr lang="en-US" sz="2000" dirty="0"/>
              <a:t> </a:t>
            </a:r>
            <a:r>
              <a:rPr lang="en-US" sz="2000" dirty="0" err="1" smtClean="0"/>
              <a:t>slitiny</a:t>
            </a:r>
            <a:r>
              <a:rPr lang="cs-CZ" sz="2000" dirty="0" smtClean="0"/>
              <a:t>, 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53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340" y="2528170"/>
            <a:ext cx="3685714" cy="3085714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513313" y="270802"/>
            <a:ext cx="3007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Magnetování feromagnetik</a:t>
            </a:r>
            <a:endParaRPr lang="en-US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6164"/>
            <a:ext cx="3333333" cy="259047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9703" y="2164650"/>
            <a:ext cx="3123809" cy="3752381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903571" y="670912"/>
            <a:ext cx="2998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Křivka prvotní magnetizace</a:t>
            </a:r>
            <a:endParaRPr lang="en-US" sz="20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7101171" y="670912"/>
            <a:ext cx="2091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Hysterezní smyčka</a:t>
            </a:r>
            <a:endParaRPr lang="en-US" sz="2000" dirty="0"/>
          </a:p>
        </p:txBody>
      </p:sp>
      <p:sp>
        <p:nvSpPr>
          <p:cNvPr id="24" name="TextovéPole 23"/>
          <p:cNvSpPr txBox="1"/>
          <p:nvPr/>
        </p:nvSpPr>
        <p:spPr>
          <a:xfrm rot="20540097">
            <a:off x="2387572" y="2946562"/>
            <a:ext cx="955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B = µ</a:t>
            </a:r>
            <a:r>
              <a:rPr lang="cs-CZ" sz="2000" baseline="-25000" dirty="0"/>
              <a:t>0</a:t>
            </a:r>
            <a:r>
              <a:rPr lang="cs-CZ" sz="2000" dirty="0" smtClean="0"/>
              <a:t>H</a:t>
            </a:r>
            <a:endParaRPr lang="en-US" sz="20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695062" y="3151347"/>
            <a:ext cx="2529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remanentní indukce B</a:t>
            </a:r>
            <a:r>
              <a:rPr lang="cs-CZ" sz="2000" baseline="-25000" dirty="0" smtClean="0"/>
              <a:t>r</a:t>
            </a:r>
            <a:endParaRPr lang="en-US" sz="2000" baseline="-250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7427974" y="4246530"/>
            <a:ext cx="1956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koercitivní síla </a:t>
            </a:r>
            <a:r>
              <a:rPr lang="cs-CZ" sz="2000" dirty="0" err="1" smtClean="0"/>
              <a:t>H</a:t>
            </a:r>
            <a:r>
              <a:rPr lang="cs-CZ" sz="2000" baseline="-25000" dirty="0" err="1" smtClean="0"/>
              <a:t>c</a:t>
            </a:r>
            <a:endParaRPr lang="en-US" sz="2000" baseline="-25000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7046271" y="4260766"/>
            <a:ext cx="0" cy="587235"/>
          </a:xfrm>
          <a:prstGeom prst="straightConnector1">
            <a:avLst/>
          </a:prstGeom>
          <a:ln w="25400"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7075365" y="4608098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B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6979594" y="4260766"/>
            <a:ext cx="0" cy="425909"/>
          </a:xfrm>
          <a:prstGeom prst="straightConnector1">
            <a:avLst/>
          </a:prstGeom>
          <a:ln w="25400">
            <a:solidFill>
              <a:srgbClr val="00B0F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6616428" y="4354328"/>
            <a:ext cx="344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rgbClr val="00B0F0"/>
                </a:solidFill>
              </a:rPr>
              <a:t>H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4902926" y="1569609"/>
            <a:ext cx="3223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 smtClean="0">
                <a:solidFill>
                  <a:srgbClr val="FF0000"/>
                </a:solidFill>
              </a:rPr>
              <a:t>Hl</a:t>
            </a:r>
            <a:r>
              <a:rPr lang="cs-CZ" sz="2400" baseline="-25000" dirty="0" err="1" smtClean="0">
                <a:solidFill>
                  <a:srgbClr val="FF0000"/>
                </a:solidFill>
              </a:rPr>
              <a:t>silocary</a:t>
            </a:r>
            <a:r>
              <a:rPr lang="cs-CZ" sz="2400" dirty="0" smtClean="0">
                <a:solidFill>
                  <a:srgbClr val="FF0000"/>
                </a:solidFill>
              </a:rPr>
              <a:t> = 1000 I </a:t>
            </a:r>
            <a:r>
              <a:rPr lang="cs-CZ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 </a:t>
            </a:r>
            <a:r>
              <a:rPr lang="cs-CZ" sz="2400" dirty="0" smtClean="0">
                <a:solidFill>
                  <a:srgbClr val="FF0000"/>
                </a:solidFill>
              </a:rPr>
              <a:t>H </a:t>
            </a:r>
            <a:r>
              <a:rPr lang="cs-CZ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 I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825033" y="4260766"/>
            <a:ext cx="4988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>
                <a:solidFill>
                  <a:srgbClr val="FF0000"/>
                </a:solidFill>
                <a:sym typeface="Symbol" panose="05050102010706020507" pitchFamily="18" charset="2"/>
              </a:rPr>
              <a:t> 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50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/>
          <p:cNvSpPr txBox="1"/>
          <p:nvPr/>
        </p:nvSpPr>
        <p:spPr>
          <a:xfrm>
            <a:off x="1031371" y="996516"/>
            <a:ext cx="3185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Magneticky měkké materiály</a:t>
            </a:r>
            <a:endParaRPr lang="en-US" sz="2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488742" y="996516"/>
            <a:ext cx="3048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Magneticky tvrdé materiály</a:t>
            </a:r>
            <a:endParaRPr lang="en-US" sz="2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66056" y="4421888"/>
            <a:ext cx="44558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pro elektrické stroje (motory, solenoidy, transformátory..), nebo elektromagnety</a:t>
            </a:r>
          </a:p>
          <a:p>
            <a:endParaRPr lang="cs-CZ" sz="2000" dirty="0"/>
          </a:p>
          <a:p>
            <a:r>
              <a:rPr lang="cs-CZ" sz="2000" dirty="0" smtClean="0"/>
              <a:t>(nízké ztráty při „</a:t>
            </a:r>
            <a:r>
              <a:rPr lang="cs-CZ" sz="2000" dirty="0" err="1" smtClean="0"/>
              <a:t>přemagnetovávání</a:t>
            </a:r>
            <a:r>
              <a:rPr lang="cs-CZ" sz="2000" dirty="0" smtClean="0"/>
              <a:t>“)</a:t>
            </a:r>
          </a:p>
          <a:p>
            <a:endParaRPr lang="cs-CZ" sz="2000" dirty="0"/>
          </a:p>
          <a:p>
            <a:r>
              <a:rPr lang="cs-CZ" sz="2000" dirty="0" err="1" smtClean="0"/>
              <a:t>Fe</a:t>
            </a:r>
            <a:r>
              <a:rPr lang="cs-CZ" sz="2000" dirty="0" smtClean="0"/>
              <a:t> a jeho slitiny (permalloy – </a:t>
            </a:r>
            <a:r>
              <a:rPr lang="cs-CZ" sz="2000" dirty="0" err="1" smtClean="0"/>
              <a:t>Fe</a:t>
            </a:r>
            <a:r>
              <a:rPr lang="cs-CZ" sz="2000" dirty="0" smtClean="0"/>
              <a:t> + Ni)</a:t>
            </a:r>
          </a:p>
          <a:p>
            <a:r>
              <a:rPr lang="cs-CZ" sz="2000" dirty="0" smtClean="0"/>
              <a:t>Ferity (oxid železitý + oxid dalšího kovu)</a:t>
            </a:r>
            <a:endParaRPr lang="en-US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609" y="1391008"/>
            <a:ext cx="2038095" cy="286666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00" y="1400532"/>
            <a:ext cx="2771429" cy="2857143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6488742" y="4421888"/>
            <a:ext cx="44558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pro permanentní magnety</a:t>
            </a:r>
          </a:p>
          <a:p>
            <a:endParaRPr lang="cs-CZ" sz="2000" dirty="0"/>
          </a:p>
          <a:p>
            <a:r>
              <a:rPr lang="cs-CZ" sz="2000" dirty="0" smtClean="0"/>
              <a:t>(nevhodné pro el. stroje – vysoké ztráty při „</a:t>
            </a:r>
            <a:r>
              <a:rPr lang="cs-CZ" sz="2000" dirty="0" err="1" smtClean="0"/>
              <a:t>přemagnetovávání</a:t>
            </a:r>
            <a:r>
              <a:rPr lang="cs-CZ" sz="2000" dirty="0" smtClean="0"/>
              <a:t>“)</a:t>
            </a:r>
          </a:p>
          <a:p>
            <a:endParaRPr lang="cs-CZ" sz="2000" dirty="0"/>
          </a:p>
          <a:p>
            <a:r>
              <a:rPr lang="cs-CZ" sz="2000" dirty="0" smtClean="0"/>
              <a:t>Slitiny – oceli wolframové, chromové, kobaltové, </a:t>
            </a:r>
            <a:r>
              <a:rPr lang="cs-CZ" sz="2000" dirty="0" err="1" smtClean="0"/>
              <a:t>alnico</a:t>
            </a:r>
            <a:r>
              <a:rPr lang="cs-CZ" sz="2000" dirty="0" smtClean="0"/>
              <a:t>,.., </a:t>
            </a:r>
            <a:r>
              <a:rPr lang="cs-CZ" sz="2000" dirty="0" err="1" smtClean="0"/>
              <a:t>neodymové</a:t>
            </a:r>
            <a:r>
              <a:rPr lang="cs-CZ" sz="2000" dirty="0" smtClean="0"/>
              <a:t> 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088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35" name="TextovéPole 34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36" name="Přímá spojnice 35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38" name="Přímá spojnice 37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40" name="Přímá spojnice 39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ovéPole 44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47" name="TextovéPole 46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48" name="TextovéPole 47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  <p:sp>
        <p:nvSpPr>
          <p:cNvPr id="49" name="TextovéPole 48"/>
          <p:cNvSpPr txBox="1"/>
          <p:nvPr/>
        </p:nvSpPr>
        <p:spPr>
          <a:xfrm>
            <a:off x="6059488" y="255771"/>
            <a:ext cx="5607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Cívky s magneticky měkkými feromagnetiky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46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8" name="Přímá spojnice 7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olný tvar 1"/>
          <p:cNvSpPr/>
          <p:nvPr/>
        </p:nvSpPr>
        <p:spPr>
          <a:xfrm>
            <a:off x="8016821" y="1641139"/>
            <a:ext cx="2326341" cy="1210235"/>
          </a:xfrm>
          <a:custGeom>
            <a:avLst/>
            <a:gdLst>
              <a:gd name="connsiteX0" fmla="*/ 0 w 2326341"/>
              <a:gd name="connsiteY0" fmla="*/ 1196788 h 1210235"/>
              <a:gd name="connsiteX1" fmla="*/ 26894 w 2326341"/>
              <a:gd name="connsiteY1" fmla="*/ 26894 h 1210235"/>
              <a:gd name="connsiteX2" fmla="*/ 2326341 w 2326341"/>
              <a:gd name="connsiteY2" fmla="*/ 0 h 1210235"/>
              <a:gd name="connsiteX3" fmla="*/ 2326341 w 2326341"/>
              <a:gd name="connsiteY3" fmla="*/ 1210235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341" h="1210235">
                <a:moveTo>
                  <a:pt x="0" y="1196788"/>
                </a:moveTo>
                <a:lnTo>
                  <a:pt x="26894" y="26894"/>
                </a:lnTo>
                <a:lnTo>
                  <a:pt x="2326341" y="0"/>
                </a:lnTo>
                <a:lnTo>
                  <a:pt x="2326341" y="1210235"/>
                </a:lnTo>
              </a:path>
            </a:pathLst>
          </a:custGeom>
          <a:noFill/>
          <a:ln w="863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597077"/>
              </p:ext>
            </p:extLst>
          </p:nvPr>
        </p:nvGraphicFramePr>
        <p:xfrm>
          <a:off x="7850188" y="325438"/>
          <a:ext cx="32448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4" imgW="1854000" imgH="457200" progId="Equation.DSMT4">
                  <p:embed/>
                </p:oleObj>
              </mc:Choice>
              <mc:Fallback>
                <p:oleObj name="Equation" r:id="rId4" imgW="1854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50188" y="325438"/>
                        <a:ext cx="324485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Volný tvar 54"/>
          <p:cNvSpPr/>
          <p:nvPr/>
        </p:nvSpPr>
        <p:spPr>
          <a:xfrm>
            <a:off x="10668000" y="883920"/>
            <a:ext cx="444377" cy="830580"/>
          </a:xfrm>
          <a:custGeom>
            <a:avLst/>
            <a:gdLst>
              <a:gd name="connsiteX0" fmla="*/ 144780 w 444377"/>
              <a:gd name="connsiteY0" fmla="*/ 0 h 830580"/>
              <a:gd name="connsiteX1" fmla="*/ 441960 w 444377"/>
              <a:gd name="connsiteY1" fmla="*/ 426720 h 830580"/>
              <a:gd name="connsiteX2" fmla="*/ 0 w 444377"/>
              <a:gd name="connsiteY2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377" h="830580">
                <a:moveTo>
                  <a:pt x="144780" y="0"/>
                </a:moveTo>
                <a:cubicBezTo>
                  <a:pt x="305435" y="144145"/>
                  <a:pt x="466090" y="288290"/>
                  <a:pt x="441960" y="426720"/>
                </a:cubicBezTo>
                <a:cubicBezTo>
                  <a:pt x="417830" y="565150"/>
                  <a:pt x="208915" y="697865"/>
                  <a:pt x="0" y="83058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ovéPole 55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58" name="TextovéPole 57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59" name="TextovéPole 58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11511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8" name="Přímá spojnice 7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olný tvar 1"/>
          <p:cNvSpPr/>
          <p:nvPr/>
        </p:nvSpPr>
        <p:spPr>
          <a:xfrm>
            <a:off x="8016821" y="1641139"/>
            <a:ext cx="2326341" cy="1210235"/>
          </a:xfrm>
          <a:custGeom>
            <a:avLst/>
            <a:gdLst>
              <a:gd name="connsiteX0" fmla="*/ 0 w 2326341"/>
              <a:gd name="connsiteY0" fmla="*/ 1196788 h 1210235"/>
              <a:gd name="connsiteX1" fmla="*/ 26894 w 2326341"/>
              <a:gd name="connsiteY1" fmla="*/ 26894 h 1210235"/>
              <a:gd name="connsiteX2" fmla="*/ 2326341 w 2326341"/>
              <a:gd name="connsiteY2" fmla="*/ 0 h 1210235"/>
              <a:gd name="connsiteX3" fmla="*/ 2326341 w 2326341"/>
              <a:gd name="connsiteY3" fmla="*/ 1210235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341" h="1210235">
                <a:moveTo>
                  <a:pt x="0" y="1196788"/>
                </a:moveTo>
                <a:lnTo>
                  <a:pt x="26894" y="26894"/>
                </a:lnTo>
                <a:lnTo>
                  <a:pt x="2326341" y="0"/>
                </a:lnTo>
                <a:lnTo>
                  <a:pt x="2326341" y="1210235"/>
                </a:lnTo>
              </a:path>
            </a:pathLst>
          </a:custGeom>
          <a:noFill/>
          <a:ln w="863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7592160" y="3415402"/>
            <a:ext cx="3168000" cy="39"/>
          </a:xfrm>
          <a:prstGeom prst="line">
            <a:avLst/>
          </a:prstGeom>
          <a:ln w="8636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k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295896"/>
              </p:ext>
            </p:extLst>
          </p:nvPr>
        </p:nvGraphicFramePr>
        <p:xfrm>
          <a:off x="7575550" y="4019550"/>
          <a:ext cx="32893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4" imgW="1879560" imgH="431640" progId="Equation.DSMT4">
                  <p:embed/>
                </p:oleObj>
              </mc:Choice>
              <mc:Fallback>
                <p:oleObj name="Equation" r:id="rId4" imgW="1879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75550" y="4019550"/>
                        <a:ext cx="328930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Přímá spojnice 31"/>
          <p:cNvCxnSpPr/>
          <p:nvPr/>
        </p:nvCxnSpPr>
        <p:spPr>
          <a:xfrm flipH="1">
            <a:off x="10438138" y="3586643"/>
            <a:ext cx="158881" cy="463463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Volný tvar 54"/>
          <p:cNvSpPr/>
          <p:nvPr/>
        </p:nvSpPr>
        <p:spPr>
          <a:xfrm>
            <a:off x="10668000" y="883920"/>
            <a:ext cx="444377" cy="830580"/>
          </a:xfrm>
          <a:custGeom>
            <a:avLst/>
            <a:gdLst>
              <a:gd name="connsiteX0" fmla="*/ 144780 w 444377"/>
              <a:gd name="connsiteY0" fmla="*/ 0 h 830580"/>
              <a:gd name="connsiteX1" fmla="*/ 441960 w 444377"/>
              <a:gd name="connsiteY1" fmla="*/ 426720 h 830580"/>
              <a:gd name="connsiteX2" fmla="*/ 0 w 444377"/>
              <a:gd name="connsiteY2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377" h="830580">
                <a:moveTo>
                  <a:pt x="144780" y="0"/>
                </a:moveTo>
                <a:cubicBezTo>
                  <a:pt x="305435" y="144145"/>
                  <a:pt x="466090" y="288290"/>
                  <a:pt x="441960" y="426720"/>
                </a:cubicBezTo>
                <a:cubicBezTo>
                  <a:pt x="417830" y="565150"/>
                  <a:pt x="208915" y="697865"/>
                  <a:pt x="0" y="83058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ovéPole 38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49" name="TextovéPole 48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  <p:graphicFrame>
        <p:nvGraphicFramePr>
          <p:cNvPr id="53" name="Objek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090434"/>
              </p:ext>
            </p:extLst>
          </p:nvPr>
        </p:nvGraphicFramePr>
        <p:xfrm>
          <a:off x="7850188" y="325438"/>
          <a:ext cx="32448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6" imgW="1854000" imgH="457200" progId="Equation.DSMT4">
                  <p:embed/>
                </p:oleObj>
              </mc:Choice>
              <mc:Fallback>
                <p:oleObj name="Equation" r:id="rId6" imgW="1854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50188" y="325438"/>
                        <a:ext cx="324485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985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8" name="Přímá spojnice 7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olný tvar 1"/>
          <p:cNvSpPr/>
          <p:nvPr/>
        </p:nvSpPr>
        <p:spPr>
          <a:xfrm>
            <a:off x="8016821" y="1641139"/>
            <a:ext cx="2326341" cy="1210235"/>
          </a:xfrm>
          <a:custGeom>
            <a:avLst/>
            <a:gdLst>
              <a:gd name="connsiteX0" fmla="*/ 0 w 2326341"/>
              <a:gd name="connsiteY0" fmla="*/ 1196788 h 1210235"/>
              <a:gd name="connsiteX1" fmla="*/ 26894 w 2326341"/>
              <a:gd name="connsiteY1" fmla="*/ 26894 h 1210235"/>
              <a:gd name="connsiteX2" fmla="*/ 2326341 w 2326341"/>
              <a:gd name="connsiteY2" fmla="*/ 0 h 1210235"/>
              <a:gd name="connsiteX3" fmla="*/ 2326341 w 2326341"/>
              <a:gd name="connsiteY3" fmla="*/ 1210235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341" h="1210235">
                <a:moveTo>
                  <a:pt x="0" y="1196788"/>
                </a:moveTo>
                <a:lnTo>
                  <a:pt x="26894" y="26894"/>
                </a:lnTo>
                <a:lnTo>
                  <a:pt x="2326341" y="0"/>
                </a:lnTo>
                <a:lnTo>
                  <a:pt x="2326341" y="1210235"/>
                </a:lnTo>
              </a:path>
            </a:pathLst>
          </a:custGeom>
          <a:noFill/>
          <a:ln w="863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7592160" y="3415402"/>
            <a:ext cx="3168000" cy="39"/>
          </a:xfrm>
          <a:prstGeom prst="line">
            <a:avLst/>
          </a:prstGeom>
          <a:ln w="8636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7592161" y="2914236"/>
            <a:ext cx="849319" cy="0"/>
          </a:xfrm>
          <a:prstGeom prst="line">
            <a:avLst/>
          </a:prstGeom>
          <a:ln w="142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9906581" y="2914236"/>
            <a:ext cx="849319" cy="0"/>
          </a:xfrm>
          <a:prstGeom prst="line">
            <a:avLst/>
          </a:prstGeom>
          <a:ln w="142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Objek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151768"/>
              </p:ext>
            </p:extLst>
          </p:nvPr>
        </p:nvGraphicFramePr>
        <p:xfrm>
          <a:off x="5005388" y="4826000"/>
          <a:ext cx="29098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Equation" r:id="rId4" imgW="1663560" imgH="431640" progId="Equation.DSMT4">
                  <p:embed/>
                </p:oleObj>
              </mc:Choice>
              <mc:Fallback>
                <p:oleObj name="Equation" r:id="rId4" imgW="1663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05388" y="4826000"/>
                        <a:ext cx="2909887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Přímá spojnice 31"/>
          <p:cNvCxnSpPr/>
          <p:nvPr/>
        </p:nvCxnSpPr>
        <p:spPr>
          <a:xfrm flipH="1">
            <a:off x="10438138" y="3586643"/>
            <a:ext cx="158881" cy="463463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 flipH="1">
            <a:off x="6858256" y="2916741"/>
            <a:ext cx="970873" cy="198493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10595057" y="2955391"/>
            <a:ext cx="625135" cy="194628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Volný tvar 54"/>
          <p:cNvSpPr/>
          <p:nvPr/>
        </p:nvSpPr>
        <p:spPr>
          <a:xfrm>
            <a:off x="10668000" y="883920"/>
            <a:ext cx="444377" cy="830580"/>
          </a:xfrm>
          <a:custGeom>
            <a:avLst/>
            <a:gdLst>
              <a:gd name="connsiteX0" fmla="*/ 144780 w 444377"/>
              <a:gd name="connsiteY0" fmla="*/ 0 h 830580"/>
              <a:gd name="connsiteX1" fmla="*/ 441960 w 444377"/>
              <a:gd name="connsiteY1" fmla="*/ 426720 h 830580"/>
              <a:gd name="connsiteX2" fmla="*/ 0 w 444377"/>
              <a:gd name="connsiteY2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377" h="830580">
                <a:moveTo>
                  <a:pt x="144780" y="0"/>
                </a:moveTo>
                <a:cubicBezTo>
                  <a:pt x="305435" y="144145"/>
                  <a:pt x="466090" y="288290"/>
                  <a:pt x="441960" y="426720"/>
                </a:cubicBezTo>
                <a:cubicBezTo>
                  <a:pt x="417830" y="565150"/>
                  <a:pt x="208915" y="697865"/>
                  <a:pt x="0" y="83058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ovéPole 38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49" name="TextovéPole 48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  <p:graphicFrame>
        <p:nvGraphicFramePr>
          <p:cNvPr id="51" name="Objek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558390"/>
              </p:ext>
            </p:extLst>
          </p:nvPr>
        </p:nvGraphicFramePr>
        <p:xfrm>
          <a:off x="7575550" y="4019550"/>
          <a:ext cx="32893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6" imgW="1879560" imgH="431640" progId="Equation.DSMT4">
                  <p:embed/>
                </p:oleObj>
              </mc:Choice>
              <mc:Fallback>
                <p:oleObj name="Equation" r:id="rId6" imgW="1879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5550" y="4019550"/>
                        <a:ext cx="328930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k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064594"/>
              </p:ext>
            </p:extLst>
          </p:nvPr>
        </p:nvGraphicFramePr>
        <p:xfrm>
          <a:off x="8672257" y="4781979"/>
          <a:ext cx="29098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8" imgW="1663560" imgH="431640" progId="Equation.DSMT4">
                  <p:embed/>
                </p:oleObj>
              </mc:Choice>
              <mc:Fallback>
                <p:oleObj name="Equation" r:id="rId8" imgW="1663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72257" y="4781979"/>
                        <a:ext cx="2909887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k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852471"/>
              </p:ext>
            </p:extLst>
          </p:nvPr>
        </p:nvGraphicFramePr>
        <p:xfrm>
          <a:off x="7850188" y="325438"/>
          <a:ext cx="32448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9" imgW="1854000" imgH="457200" progId="Equation.DSMT4">
                  <p:embed/>
                </p:oleObj>
              </mc:Choice>
              <mc:Fallback>
                <p:oleObj name="Equation" r:id="rId9" imgW="1854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850188" y="325438"/>
                        <a:ext cx="324485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85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8" name="Přímá spojnice 7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olný tvar 1"/>
          <p:cNvSpPr/>
          <p:nvPr/>
        </p:nvSpPr>
        <p:spPr>
          <a:xfrm>
            <a:off x="8016821" y="1641139"/>
            <a:ext cx="2326341" cy="1210235"/>
          </a:xfrm>
          <a:custGeom>
            <a:avLst/>
            <a:gdLst>
              <a:gd name="connsiteX0" fmla="*/ 0 w 2326341"/>
              <a:gd name="connsiteY0" fmla="*/ 1196788 h 1210235"/>
              <a:gd name="connsiteX1" fmla="*/ 26894 w 2326341"/>
              <a:gd name="connsiteY1" fmla="*/ 26894 h 1210235"/>
              <a:gd name="connsiteX2" fmla="*/ 2326341 w 2326341"/>
              <a:gd name="connsiteY2" fmla="*/ 0 h 1210235"/>
              <a:gd name="connsiteX3" fmla="*/ 2326341 w 2326341"/>
              <a:gd name="connsiteY3" fmla="*/ 1210235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341" h="1210235">
                <a:moveTo>
                  <a:pt x="0" y="1196788"/>
                </a:moveTo>
                <a:lnTo>
                  <a:pt x="26894" y="26894"/>
                </a:lnTo>
                <a:lnTo>
                  <a:pt x="2326341" y="0"/>
                </a:lnTo>
                <a:lnTo>
                  <a:pt x="2326341" y="1210235"/>
                </a:lnTo>
              </a:path>
            </a:pathLst>
          </a:custGeom>
          <a:noFill/>
          <a:ln w="863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7592160" y="3415402"/>
            <a:ext cx="3168000" cy="39"/>
          </a:xfrm>
          <a:prstGeom prst="line">
            <a:avLst/>
          </a:prstGeom>
          <a:ln w="8636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7592161" y="2914236"/>
            <a:ext cx="849319" cy="0"/>
          </a:xfrm>
          <a:prstGeom prst="line">
            <a:avLst/>
          </a:prstGeom>
          <a:ln w="142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9906581" y="2914236"/>
            <a:ext cx="849319" cy="0"/>
          </a:xfrm>
          <a:prstGeom prst="line">
            <a:avLst/>
          </a:prstGeom>
          <a:ln w="142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 flipH="1">
            <a:off x="10438138" y="3586643"/>
            <a:ext cx="158881" cy="463463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 flipH="1">
            <a:off x="6858256" y="2916741"/>
            <a:ext cx="970873" cy="198493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10595057" y="2955391"/>
            <a:ext cx="625135" cy="194628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ál 34"/>
          <p:cNvSpPr/>
          <p:nvPr/>
        </p:nvSpPr>
        <p:spPr>
          <a:xfrm>
            <a:off x="8879708" y="1344687"/>
            <a:ext cx="592904" cy="59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Vývojový diagram: alternativní postup 37"/>
          <p:cNvSpPr/>
          <p:nvPr/>
        </p:nvSpPr>
        <p:spPr>
          <a:xfrm>
            <a:off x="8016145" y="1647116"/>
            <a:ext cx="2327017" cy="1768286"/>
          </a:xfrm>
          <a:prstGeom prst="flowChartAlternateProcess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Přímá spojnice se šipkou 36"/>
          <p:cNvCxnSpPr/>
          <p:nvPr/>
        </p:nvCxnSpPr>
        <p:spPr>
          <a:xfrm flipH="1">
            <a:off x="8999047" y="1641139"/>
            <a:ext cx="32783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/>
          <p:nvPr/>
        </p:nvCxnSpPr>
        <p:spPr>
          <a:xfrm>
            <a:off x="8016145" y="2415540"/>
            <a:ext cx="0" cy="1143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/>
          <p:nvPr/>
        </p:nvCxnSpPr>
        <p:spPr>
          <a:xfrm flipV="1">
            <a:off x="10343162" y="2415540"/>
            <a:ext cx="0" cy="1143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rot="16200000">
            <a:off x="9136285" y="3354442"/>
            <a:ext cx="0" cy="1143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/>
          <p:cNvSpPr txBox="1"/>
          <p:nvPr/>
        </p:nvSpPr>
        <p:spPr>
          <a:xfrm>
            <a:off x="8019822" y="2228347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</a:t>
            </a:r>
            <a:endParaRPr lang="en-US" sz="2400" baseline="30000" dirty="0">
              <a:solidFill>
                <a:srgbClr val="FF0000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8999046" y="1624199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Ink Free" panose="03080402000500000000" pitchFamily="66" charset="0"/>
                <a:sym typeface="Symbol" panose="05050102010706020507" pitchFamily="18" charset="2"/>
              </a:rPr>
              <a:t>F</a:t>
            </a:r>
            <a:endParaRPr lang="en-US" sz="2000" baseline="30000" dirty="0">
              <a:latin typeface="Ink Free" panose="03080402000500000000" pitchFamily="66" charset="0"/>
            </a:endParaRP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8999047" y="1305571"/>
            <a:ext cx="32783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/>
          <p:cNvSpPr txBox="1"/>
          <p:nvPr/>
        </p:nvSpPr>
        <p:spPr>
          <a:xfrm>
            <a:off x="9290859" y="1097191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   =Ni=1A</a:t>
            </a:r>
            <a:endParaRPr lang="en-US" sz="2400" baseline="30000" dirty="0"/>
          </a:p>
        </p:txBody>
      </p:sp>
      <p:grpSp>
        <p:nvGrpSpPr>
          <p:cNvPr id="54" name="Skupina 53"/>
          <p:cNvGrpSpPr/>
          <p:nvPr/>
        </p:nvGrpSpPr>
        <p:grpSpPr>
          <a:xfrm>
            <a:off x="9758728" y="1385068"/>
            <a:ext cx="158548" cy="158548"/>
            <a:chOff x="5298328" y="1744980"/>
            <a:chExt cx="158548" cy="158548"/>
          </a:xfrm>
        </p:grpSpPr>
        <p:sp>
          <p:nvSpPr>
            <p:cNvPr id="48" name="Ovál 47"/>
            <p:cNvSpPr/>
            <p:nvPr/>
          </p:nvSpPr>
          <p:spPr>
            <a:xfrm>
              <a:off x="5298328" y="1744980"/>
              <a:ext cx="158548" cy="1585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Přímá spojnice se šipkou 51"/>
            <p:cNvCxnSpPr/>
            <p:nvPr/>
          </p:nvCxnSpPr>
          <p:spPr>
            <a:xfrm flipV="1">
              <a:off x="5441636" y="1779465"/>
              <a:ext cx="15240" cy="859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Volný tvar 54"/>
          <p:cNvSpPr/>
          <p:nvPr/>
        </p:nvSpPr>
        <p:spPr>
          <a:xfrm>
            <a:off x="10668000" y="883920"/>
            <a:ext cx="444377" cy="830580"/>
          </a:xfrm>
          <a:custGeom>
            <a:avLst/>
            <a:gdLst>
              <a:gd name="connsiteX0" fmla="*/ 144780 w 444377"/>
              <a:gd name="connsiteY0" fmla="*/ 0 h 830580"/>
              <a:gd name="connsiteX1" fmla="*/ 441960 w 444377"/>
              <a:gd name="connsiteY1" fmla="*/ 426720 h 830580"/>
              <a:gd name="connsiteX2" fmla="*/ 0 w 444377"/>
              <a:gd name="connsiteY2" fmla="*/ 83058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377" h="830580">
                <a:moveTo>
                  <a:pt x="144780" y="0"/>
                </a:moveTo>
                <a:cubicBezTo>
                  <a:pt x="305435" y="144145"/>
                  <a:pt x="466090" y="288290"/>
                  <a:pt x="441960" y="426720"/>
                </a:cubicBezTo>
                <a:cubicBezTo>
                  <a:pt x="417830" y="565150"/>
                  <a:pt x="208915" y="697865"/>
                  <a:pt x="0" y="83058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ovéPole 38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49" name="TextovéPole 48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  <p:graphicFrame>
        <p:nvGraphicFramePr>
          <p:cNvPr id="57" name="Objek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24700"/>
              </p:ext>
            </p:extLst>
          </p:nvPr>
        </p:nvGraphicFramePr>
        <p:xfrm>
          <a:off x="5005388" y="4826000"/>
          <a:ext cx="29098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4" imgW="1663560" imgH="431640" progId="Equation.DSMT4">
                  <p:embed/>
                </p:oleObj>
              </mc:Choice>
              <mc:Fallback>
                <p:oleObj name="Equation" r:id="rId4" imgW="1663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05388" y="4826000"/>
                        <a:ext cx="2909887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k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5504590"/>
              </p:ext>
            </p:extLst>
          </p:nvPr>
        </p:nvGraphicFramePr>
        <p:xfrm>
          <a:off x="7575550" y="4019550"/>
          <a:ext cx="32893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Equation" r:id="rId6" imgW="1879560" imgH="431640" progId="Equation.DSMT4">
                  <p:embed/>
                </p:oleObj>
              </mc:Choice>
              <mc:Fallback>
                <p:oleObj name="Equation" r:id="rId6" imgW="1879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5550" y="4019550"/>
                        <a:ext cx="328930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k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986374"/>
              </p:ext>
            </p:extLst>
          </p:nvPr>
        </p:nvGraphicFramePr>
        <p:xfrm>
          <a:off x="8672257" y="4781979"/>
          <a:ext cx="29098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Equation" r:id="rId8" imgW="1663560" imgH="431640" progId="Equation.DSMT4">
                  <p:embed/>
                </p:oleObj>
              </mc:Choice>
              <mc:Fallback>
                <p:oleObj name="Equation" r:id="rId8" imgW="1663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72257" y="4781979"/>
                        <a:ext cx="2909887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k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852471"/>
              </p:ext>
            </p:extLst>
          </p:nvPr>
        </p:nvGraphicFramePr>
        <p:xfrm>
          <a:off x="7850188" y="325438"/>
          <a:ext cx="32448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Equation" r:id="rId9" imgW="1854000" imgH="457200" progId="Equation.DSMT4">
                  <p:embed/>
                </p:oleObj>
              </mc:Choice>
              <mc:Fallback>
                <p:oleObj name="Equation" r:id="rId9" imgW="18540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850188" y="325438"/>
                        <a:ext cx="324485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ovéPole 60"/>
          <p:cNvSpPr txBox="1"/>
          <p:nvPr/>
        </p:nvSpPr>
        <p:spPr>
          <a:xfrm>
            <a:off x="8672257" y="6077891"/>
            <a:ext cx="3357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Ink Free" panose="03080402000500000000" pitchFamily="66" charset="0"/>
                <a:sym typeface="Symbol" panose="05050102010706020507" pitchFamily="18" charset="2"/>
              </a:rPr>
              <a:t>F</a:t>
            </a:r>
            <a:r>
              <a:rPr lang="cs-CZ" sz="2000" dirty="0" smtClean="0">
                <a:latin typeface="Ink Free" panose="03080402000500000000" pitchFamily="66" charset="0"/>
                <a:sym typeface="Symbol" panose="05050102010706020507" pitchFamily="18" charset="2"/>
              </a:rPr>
              <a:t> = </a:t>
            </a:r>
            <a:r>
              <a:rPr lang="cs-CZ" sz="2000" dirty="0" err="1" smtClean="0">
                <a:latin typeface="Ink Free" panose="03080402000500000000" pitchFamily="66" charset="0"/>
                <a:sym typeface="Symbol" panose="05050102010706020507" pitchFamily="18" charset="2"/>
              </a:rPr>
              <a:t>magnetomotorické</a:t>
            </a:r>
            <a:r>
              <a:rPr lang="cs-CZ" sz="2000" dirty="0" smtClean="0">
                <a:latin typeface="Ink Free" panose="03080402000500000000" pitchFamily="66" charset="0"/>
                <a:sym typeface="Symbol" panose="05050102010706020507" pitchFamily="18" charset="2"/>
              </a:rPr>
              <a:t> napětí</a:t>
            </a:r>
            <a:endParaRPr lang="en-US" sz="2000" baseline="30000" dirty="0">
              <a:latin typeface="Ink Free" panose="03080402000500000000" pitchFamily="66" charset="0"/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9298983" y="1834551"/>
            <a:ext cx="2411348" cy="4240785"/>
          </a:xfrm>
          <a:custGeom>
            <a:avLst/>
            <a:gdLst>
              <a:gd name="connsiteX0" fmla="*/ 0 w 2411348"/>
              <a:gd name="connsiteY0" fmla="*/ 9747 h 4240785"/>
              <a:gd name="connsiteX1" fmla="*/ 1859797 w 2411348"/>
              <a:gd name="connsiteY1" fmla="*/ 257720 h 4240785"/>
              <a:gd name="connsiteX2" fmla="*/ 2216258 w 2411348"/>
              <a:gd name="connsiteY2" fmla="*/ 1730059 h 4240785"/>
              <a:gd name="connsiteX3" fmla="*/ 2402237 w 2411348"/>
              <a:gd name="connsiteY3" fmla="*/ 3140405 h 4240785"/>
              <a:gd name="connsiteX4" fmla="*/ 1937288 w 2411348"/>
              <a:gd name="connsiteY4" fmla="*/ 4240785 h 4240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1348" h="4240785">
                <a:moveTo>
                  <a:pt x="0" y="9747"/>
                </a:moveTo>
                <a:cubicBezTo>
                  <a:pt x="745210" y="-9626"/>
                  <a:pt x="1490421" y="-28999"/>
                  <a:pt x="1859797" y="257720"/>
                </a:cubicBezTo>
                <a:cubicBezTo>
                  <a:pt x="2229173" y="544439"/>
                  <a:pt x="2125851" y="1249612"/>
                  <a:pt x="2216258" y="1730059"/>
                </a:cubicBezTo>
                <a:cubicBezTo>
                  <a:pt x="2306665" y="2210507"/>
                  <a:pt x="2448732" y="2721951"/>
                  <a:pt x="2402237" y="3140405"/>
                </a:cubicBezTo>
                <a:cubicBezTo>
                  <a:pt x="2355742" y="3558859"/>
                  <a:pt x="2146515" y="3899822"/>
                  <a:pt x="1937288" y="4240785"/>
                </a:cubicBezTo>
              </a:path>
            </a:pathLst>
          </a:custGeom>
          <a:noFill/>
          <a:ln w="2540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9" y="394154"/>
            <a:ext cx="4742857" cy="368571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606694" y="4079868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r2</a:t>
            </a:r>
            <a:r>
              <a:rPr lang="en-US" sz="2400" dirty="0" smtClean="0"/>
              <a:t>=500</a:t>
            </a:r>
            <a:endParaRPr lang="en-US" sz="2400" baseline="30000" dirty="0"/>
          </a:p>
        </p:txBody>
      </p:sp>
      <p:cxnSp>
        <p:nvCxnSpPr>
          <p:cNvPr id="8" name="Přímá spojnice 7"/>
          <p:cNvCxnSpPr/>
          <p:nvPr/>
        </p:nvCxnSpPr>
        <p:spPr>
          <a:xfrm flipH="1">
            <a:off x="3485669" y="744387"/>
            <a:ext cx="161365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3647034" y="37505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r1</a:t>
            </a:r>
            <a:r>
              <a:rPr lang="en-US" sz="2400" dirty="0" smtClean="0"/>
              <a:t>=1000</a:t>
            </a:r>
            <a:endParaRPr lang="en-US" sz="2400" baseline="30000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566352" y="3537783"/>
            <a:ext cx="253120" cy="5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4166302" y="3535420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µ</a:t>
            </a:r>
            <a:r>
              <a:rPr lang="en-US" sz="2400" baseline="-25000" dirty="0" smtClean="0"/>
              <a:t>r3</a:t>
            </a:r>
            <a:r>
              <a:rPr lang="en-US" sz="2400" dirty="0" smtClean="0"/>
              <a:t>=1</a:t>
            </a:r>
            <a:endParaRPr lang="en-US" sz="2400" baseline="3000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3697435" y="2851374"/>
            <a:ext cx="602460" cy="6864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ál 34"/>
          <p:cNvSpPr/>
          <p:nvPr/>
        </p:nvSpPr>
        <p:spPr>
          <a:xfrm>
            <a:off x="8879708" y="1344687"/>
            <a:ext cx="592904" cy="5929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Vývojový diagram: alternativní postup 37"/>
          <p:cNvSpPr/>
          <p:nvPr/>
        </p:nvSpPr>
        <p:spPr>
          <a:xfrm>
            <a:off x="8016145" y="1647116"/>
            <a:ext cx="2327017" cy="1768286"/>
          </a:xfrm>
          <a:prstGeom prst="flowChartAlternateProcess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Přímá spojnice se šipkou 36"/>
          <p:cNvCxnSpPr/>
          <p:nvPr/>
        </p:nvCxnSpPr>
        <p:spPr>
          <a:xfrm flipH="1">
            <a:off x="8999047" y="1641139"/>
            <a:ext cx="32783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/>
          <p:nvPr/>
        </p:nvCxnSpPr>
        <p:spPr>
          <a:xfrm>
            <a:off x="8016145" y="2415540"/>
            <a:ext cx="0" cy="1143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/>
          <p:nvPr/>
        </p:nvCxnSpPr>
        <p:spPr>
          <a:xfrm flipV="1">
            <a:off x="10343162" y="2415540"/>
            <a:ext cx="0" cy="1143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/>
          <p:cNvSpPr txBox="1"/>
          <p:nvPr/>
        </p:nvSpPr>
        <p:spPr>
          <a:xfrm>
            <a:off x="8019822" y="2228347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</a:t>
            </a:r>
            <a:endParaRPr lang="en-US" sz="2400" baseline="30000" dirty="0">
              <a:solidFill>
                <a:srgbClr val="FF0000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8999046" y="1624199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Ink Free" panose="03080402000500000000" pitchFamily="66" charset="0"/>
                <a:sym typeface="Symbol" panose="05050102010706020507" pitchFamily="18" charset="2"/>
              </a:rPr>
              <a:t>F</a:t>
            </a:r>
            <a:endParaRPr lang="en-US" sz="2000" baseline="30000" dirty="0">
              <a:latin typeface="Ink Free" panose="03080402000500000000" pitchFamily="66" charset="0"/>
            </a:endParaRP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8999047" y="1305571"/>
            <a:ext cx="32783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/>
          <p:cNvSpPr txBox="1"/>
          <p:nvPr/>
        </p:nvSpPr>
        <p:spPr>
          <a:xfrm>
            <a:off x="9290859" y="1097191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   =Ni=1A</a:t>
            </a:r>
            <a:endParaRPr lang="en-US" sz="2400" baseline="30000" dirty="0"/>
          </a:p>
        </p:txBody>
      </p:sp>
      <p:grpSp>
        <p:nvGrpSpPr>
          <p:cNvPr id="54" name="Skupina 53"/>
          <p:cNvGrpSpPr/>
          <p:nvPr/>
        </p:nvGrpSpPr>
        <p:grpSpPr>
          <a:xfrm>
            <a:off x="9758728" y="1385068"/>
            <a:ext cx="158548" cy="158548"/>
            <a:chOff x="5298328" y="1744980"/>
            <a:chExt cx="158548" cy="158548"/>
          </a:xfrm>
        </p:grpSpPr>
        <p:sp>
          <p:nvSpPr>
            <p:cNvPr id="48" name="Ovál 47"/>
            <p:cNvSpPr/>
            <p:nvPr/>
          </p:nvSpPr>
          <p:spPr>
            <a:xfrm>
              <a:off x="5298328" y="1744980"/>
              <a:ext cx="158548" cy="1585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Přímá spojnice se šipkou 51"/>
            <p:cNvCxnSpPr/>
            <p:nvPr/>
          </p:nvCxnSpPr>
          <p:spPr>
            <a:xfrm flipV="1">
              <a:off x="5441636" y="1779465"/>
              <a:ext cx="15240" cy="859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Obdélník 3"/>
          <p:cNvSpPr/>
          <p:nvPr/>
        </p:nvSpPr>
        <p:spPr>
          <a:xfrm>
            <a:off x="8813033" y="3238500"/>
            <a:ext cx="879020" cy="381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k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085331"/>
              </p:ext>
            </p:extLst>
          </p:nvPr>
        </p:nvGraphicFramePr>
        <p:xfrm>
          <a:off x="7497763" y="3738563"/>
          <a:ext cx="4156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Equation" r:id="rId4" imgW="2374560" imgH="253800" progId="Equation.DSMT4">
                  <p:embed/>
                </p:oleObj>
              </mc:Choice>
              <mc:Fallback>
                <p:oleObj name="Equation" r:id="rId4" imgW="23745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97763" y="3738563"/>
                        <a:ext cx="4156075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k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159982"/>
              </p:ext>
            </p:extLst>
          </p:nvPr>
        </p:nvGraphicFramePr>
        <p:xfrm>
          <a:off x="9028112" y="2778537"/>
          <a:ext cx="4445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6" imgW="253800" imgH="228600" progId="Equation.DSMT4">
                  <p:embed/>
                </p:oleObj>
              </mc:Choice>
              <mc:Fallback>
                <p:oleObj name="Equation" r:id="rId6" imgW="253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28112" y="2778537"/>
                        <a:ext cx="444500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k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520865"/>
              </p:ext>
            </p:extLst>
          </p:nvPr>
        </p:nvGraphicFramePr>
        <p:xfrm>
          <a:off x="7785100" y="4492625"/>
          <a:ext cx="27559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Equation" r:id="rId8" imgW="1574640" imgH="431640" progId="Equation.DSMT4">
                  <p:embed/>
                </p:oleObj>
              </mc:Choice>
              <mc:Fallback>
                <p:oleObj name="Equation" r:id="rId8" imgW="15746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785100" y="4492625"/>
                        <a:ext cx="275590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k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065678"/>
              </p:ext>
            </p:extLst>
          </p:nvPr>
        </p:nvGraphicFramePr>
        <p:xfrm>
          <a:off x="8085138" y="5375275"/>
          <a:ext cx="20447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Equation" r:id="rId10" imgW="1168200" imgH="393480" progId="Equation.DSMT4">
                  <p:embed/>
                </p:oleObj>
              </mc:Choice>
              <mc:Fallback>
                <p:oleObj name="Equation" r:id="rId10" imgW="1168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85138" y="5375275"/>
                        <a:ext cx="2044700" cy="68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k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540093"/>
              </p:ext>
            </p:extLst>
          </p:nvPr>
        </p:nvGraphicFramePr>
        <p:xfrm>
          <a:off x="9253538" y="6045200"/>
          <a:ext cx="20891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Equation" r:id="rId12" imgW="1193760" imgH="457200" progId="Equation.DSMT4">
                  <p:embed/>
                </p:oleObj>
              </mc:Choice>
              <mc:Fallback>
                <p:oleObj name="Equation" r:id="rId12" imgW="11937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253538" y="6045200"/>
                        <a:ext cx="208915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ovéPole 52"/>
          <p:cNvSpPr txBox="1"/>
          <p:nvPr/>
        </p:nvSpPr>
        <p:spPr>
          <a:xfrm>
            <a:off x="106596" y="6047114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l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=14cm,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=10cm, l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=1mm</a:t>
            </a:r>
            <a:endParaRPr lang="en-US" sz="2400" dirty="0"/>
          </a:p>
        </p:txBody>
      </p:sp>
      <p:sp>
        <p:nvSpPr>
          <p:cNvPr id="56" name="TextovéPole 55"/>
          <p:cNvSpPr txBox="1"/>
          <p:nvPr/>
        </p:nvSpPr>
        <p:spPr>
          <a:xfrm>
            <a:off x="3875268" y="6047114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S=4cm</a:t>
            </a:r>
            <a:r>
              <a:rPr lang="en-US" sz="2400" baseline="30000" dirty="0" smtClean="0"/>
              <a:t>2</a:t>
            </a:r>
            <a:endParaRPr lang="en-US" sz="2400" baseline="30000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5661283" y="6047114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N=100</a:t>
            </a:r>
            <a:endParaRPr lang="en-US" sz="2400" baseline="30000" dirty="0"/>
          </a:p>
        </p:txBody>
      </p:sp>
      <p:sp>
        <p:nvSpPr>
          <p:cNvPr id="58" name="TextovéPole 57"/>
          <p:cNvSpPr txBox="1"/>
          <p:nvPr/>
        </p:nvSpPr>
        <p:spPr>
          <a:xfrm>
            <a:off x="6948765" y="6047114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</a:t>
            </a:r>
            <a:r>
              <a:rPr lang="en-US" sz="2400" dirty="0" smtClean="0"/>
              <a:t>=10mA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143400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</TotalTime>
  <Words>254</Words>
  <Application>Microsoft Office PowerPoint</Application>
  <PresentationFormat>Širokoúhlá obrazovka</PresentationFormat>
  <Paragraphs>81</Paragraphs>
  <Slides>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Ink Free</vt:lpstr>
      <vt:lpstr>Symbol</vt:lpstr>
      <vt:lpstr>Motiv Office</vt:lpstr>
      <vt:lpstr>Equation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Dalibor Biolek</dc:creator>
  <cp:lastModifiedBy>Dalibor Biolek</cp:lastModifiedBy>
  <cp:revision>45</cp:revision>
  <dcterms:created xsi:type="dcterms:W3CDTF">2017-11-29T21:42:01Z</dcterms:created>
  <dcterms:modified xsi:type="dcterms:W3CDTF">2020-01-01T17:05:49Z</dcterms:modified>
</cp:coreProperties>
</file>