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gif" ContentType="image/gif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83" r:id="rId2"/>
    <p:sldId id="305" r:id="rId3"/>
    <p:sldId id="304" r:id="rId4"/>
    <p:sldId id="284" r:id="rId5"/>
    <p:sldId id="274" r:id="rId6"/>
    <p:sldId id="285" r:id="rId7"/>
    <p:sldId id="275" r:id="rId8"/>
    <p:sldId id="278" r:id="rId9"/>
    <p:sldId id="280" r:id="rId10"/>
    <p:sldId id="281" r:id="rId11"/>
    <p:sldId id="277" r:id="rId12"/>
    <p:sldId id="276" r:id="rId13"/>
    <p:sldId id="307" r:id="rId14"/>
    <p:sldId id="279" r:id="rId15"/>
    <p:sldId id="269" r:id="rId16"/>
    <p:sldId id="289" r:id="rId17"/>
    <p:sldId id="287" r:id="rId18"/>
    <p:sldId id="290" r:id="rId19"/>
    <p:sldId id="292" r:id="rId20"/>
    <p:sldId id="293" r:id="rId21"/>
    <p:sldId id="291" r:id="rId22"/>
    <p:sldId id="294" r:id="rId23"/>
    <p:sldId id="295" r:id="rId24"/>
    <p:sldId id="296" r:id="rId25"/>
    <p:sldId id="297" r:id="rId26"/>
    <p:sldId id="306" r:id="rId27"/>
    <p:sldId id="298" r:id="rId28"/>
    <p:sldId id="299" r:id="rId29"/>
    <p:sldId id="300" r:id="rId30"/>
    <p:sldId id="301" r:id="rId31"/>
    <p:sldId id="302" r:id="rId32"/>
    <p:sldId id="316" r:id="rId33"/>
    <p:sldId id="303" r:id="rId34"/>
    <p:sldId id="308" r:id="rId35"/>
    <p:sldId id="309" r:id="rId36"/>
    <p:sldId id="310" r:id="rId37"/>
    <p:sldId id="311" r:id="rId38"/>
    <p:sldId id="313" r:id="rId39"/>
    <p:sldId id="312" r:id="rId40"/>
    <p:sldId id="314" r:id="rId41"/>
    <p:sldId id="315" r:id="rId42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059">
          <p15:clr>
            <a:srgbClr val="A4A3A4"/>
          </p15:clr>
        </p15:guide>
        <p15:guide id="2" pos="415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howGuides="1">
      <p:cViewPr varScale="1">
        <p:scale>
          <a:sx n="123" d="100"/>
          <a:sy n="123" d="100"/>
        </p:scale>
        <p:origin x="-108" y="-1068"/>
      </p:cViewPr>
      <p:guideLst>
        <p:guide orient="horz" pos="2059"/>
        <p:guide pos="45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7.wmf"/></Relationships>
</file>

<file path=ppt/drawings/_rels/vmlDrawing10.vml.rels><?xml version="1.0" encoding="UTF-8" standalone="yes"?>
<Relationships xmlns="http://schemas.openxmlformats.org/package/2006/relationships"><Relationship Id="rId1" Type="http://schemas.openxmlformats.org/officeDocument/2006/relationships/image" Target="../media/image54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28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29.w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31.wmf"/></Relationships>
</file>

<file path=ppt/drawings/_rels/vmlDrawing5.vml.rels><?xml version="1.0" encoding="UTF-8" standalone="yes"?>
<Relationships xmlns="http://schemas.openxmlformats.org/package/2006/relationships"><Relationship Id="rId2" Type="http://schemas.openxmlformats.org/officeDocument/2006/relationships/image" Target="../media/image32.wmf"/><Relationship Id="rId1" Type="http://schemas.openxmlformats.org/officeDocument/2006/relationships/image" Target="../media/image31.wmf"/></Relationships>
</file>

<file path=ppt/drawings/_rels/vmlDrawing6.vml.rels><?xml version="1.0" encoding="UTF-8" standalone="yes"?>
<Relationships xmlns="http://schemas.openxmlformats.org/package/2006/relationships"><Relationship Id="rId2" Type="http://schemas.openxmlformats.org/officeDocument/2006/relationships/image" Target="../media/image33.wmf"/><Relationship Id="rId1" Type="http://schemas.openxmlformats.org/officeDocument/2006/relationships/image" Target="../media/image32.wmf"/></Relationships>
</file>

<file path=ppt/drawings/_rels/vmlDrawing7.vml.rels><?xml version="1.0" encoding="UTF-8" standalone="yes"?>
<Relationships xmlns="http://schemas.openxmlformats.org/package/2006/relationships"><Relationship Id="rId8" Type="http://schemas.openxmlformats.org/officeDocument/2006/relationships/image" Target="../media/image43.wmf"/><Relationship Id="rId3" Type="http://schemas.openxmlformats.org/officeDocument/2006/relationships/image" Target="../media/image38.wmf"/><Relationship Id="rId7" Type="http://schemas.openxmlformats.org/officeDocument/2006/relationships/image" Target="../media/image42.wmf"/><Relationship Id="rId2" Type="http://schemas.openxmlformats.org/officeDocument/2006/relationships/image" Target="../media/image37.wmf"/><Relationship Id="rId1" Type="http://schemas.openxmlformats.org/officeDocument/2006/relationships/image" Target="../media/image36.wmf"/><Relationship Id="rId6" Type="http://schemas.openxmlformats.org/officeDocument/2006/relationships/image" Target="../media/image41.wmf"/><Relationship Id="rId5" Type="http://schemas.openxmlformats.org/officeDocument/2006/relationships/image" Target="../media/image40.wmf"/><Relationship Id="rId4" Type="http://schemas.openxmlformats.org/officeDocument/2006/relationships/image" Target="../media/image39.wmf"/><Relationship Id="rId9" Type="http://schemas.openxmlformats.org/officeDocument/2006/relationships/image" Target="../media/image44.wmf"/></Relationships>
</file>

<file path=ppt/drawings/_rels/vmlDrawing8.vml.rels><?xml version="1.0" encoding="UTF-8" standalone="yes"?>
<Relationships xmlns="http://schemas.openxmlformats.org/package/2006/relationships"><Relationship Id="rId3" Type="http://schemas.openxmlformats.org/officeDocument/2006/relationships/image" Target="../media/image47.wmf"/><Relationship Id="rId7" Type="http://schemas.openxmlformats.org/officeDocument/2006/relationships/image" Target="../media/image51.wmf"/><Relationship Id="rId2" Type="http://schemas.openxmlformats.org/officeDocument/2006/relationships/image" Target="../media/image46.wmf"/><Relationship Id="rId1" Type="http://schemas.openxmlformats.org/officeDocument/2006/relationships/image" Target="../media/image45.wmf"/><Relationship Id="rId6" Type="http://schemas.openxmlformats.org/officeDocument/2006/relationships/image" Target="../media/image50.wmf"/><Relationship Id="rId5" Type="http://schemas.openxmlformats.org/officeDocument/2006/relationships/image" Target="../media/image49.wmf"/><Relationship Id="rId4" Type="http://schemas.openxmlformats.org/officeDocument/2006/relationships/image" Target="../media/image48.wmf"/></Relationships>
</file>

<file path=ppt/drawings/_rels/vmlDrawing9.vml.rels><?xml version="1.0" encoding="UTF-8" standalone="yes"?>
<Relationships xmlns="http://schemas.openxmlformats.org/package/2006/relationships"><Relationship Id="rId1" Type="http://schemas.openxmlformats.org/officeDocument/2006/relationships/image" Target="../media/image54.w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Kliknutím lze upravit styl předlohy.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59563C-C0BE-46E6-8F05-D6D731F8DC1B}" type="datetimeFigureOut">
              <a:rPr lang="cs-CZ" smtClean="0"/>
              <a:t>16.12.2019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85C7BD-9D9B-4A57-BCAF-E6C654E1958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339972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59563C-C0BE-46E6-8F05-D6D731F8DC1B}" type="datetimeFigureOut">
              <a:rPr lang="cs-CZ" smtClean="0"/>
              <a:t>16.12.2019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85C7BD-9D9B-4A57-BCAF-E6C654E1958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039217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59563C-C0BE-46E6-8F05-D6D731F8DC1B}" type="datetimeFigureOut">
              <a:rPr lang="cs-CZ" smtClean="0"/>
              <a:t>16.12.2019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85C7BD-9D9B-4A57-BCAF-E6C654E1958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187888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59563C-C0BE-46E6-8F05-D6D731F8DC1B}" type="datetimeFigureOut">
              <a:rPr lang="cs-CZ" smtClean="0"/>
              <a:t>16.12.2019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85C7BD-9D9B-4A57-BCAF-E6C654E1958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386492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59563C-C0BE-46E6-8F05-D6D731F8DC1B}" type="datetimeFigureOut">
              <a:rPr lang="cs-CZ" smtClean="0"/>
              <a:t>16.12.2019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85C7BD-9D9B-4A57-BCAF-E6C654E1958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715219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59563C-C0BE-46E6-8F05-D6D731F8DC1B}" type="datetimeFigureOut">
              <a:rPr lang="cs-CZ" smtClean="0"/>
              <a:t>16.12.2019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85C7BD-9D9B-4A57-BCAF-E6C654E1958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652136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59563C-C0BE-46E6-8F05-D6D731F8DC1B}" type="datetimeFigureOut">
              <a:rPr lang="cs-CZ" smtClean="0"/>
              <a:t>16.12.2019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85C7BD-9D9B-4A57-BCAF-E6C654E1958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777521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59563C-C0BE-46E6-8F05-D6D731F8DC1B}" type="datetimeFigureOut">
              <a:rPr lang="cs-CZ" smtClean="0"/>
              <a:t>16.12.2019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85C7BD-9D9B-4A57-BCAF-E6C654E1958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6322673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59563C-C0BE-46E6-8F05-D6D731F8DC1B}" type="datetimeFigureOut">
              <a:rPr lang="cs-CZ" smtClean="0"/>
              <a:t>16.12.2019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85C7BD-9D9B-4A57-BCAF-E6C654E1958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9830703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59563C-C0BE-46E6-8F05-D6D731F8DC1B}" type="datetimeFigureOut">
              <a:rPr lang="cs-CZ" smtClean="0"/>
              <a:t>16.12.2019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85C7BD-9D9B-4A57-BCAF-E6C654E1958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331273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59563C-C0BE-46E6-8F05-D6D731F8DC1B}" type="datetimeFigureOut">
              <a:rPr lang="cs-CZ" smtClean="0"/>
              <a:t>16.12.2019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85C7BD-9D9B-4A57-BCAF-E6C654E1958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771502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459563C-C0BE-46E6-8F05-D6D731F8DC1B}" type="datetimeFigureOut">
              <a:rPr lang="cs-CZ" smtClean="0"/>
              <a:t>16.12.2019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985C7BD-9D9B-4A57-BCAF-E6C654E1958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823702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jpeg"/><Relationship Id="rId7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gif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27.wmf"/><Relationship Id="rId4" Type="http://schemas.openxmlformats.org/officeDocument/2006/relationships/oleObject" Target="../embeddings/oleObject1.bin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2.vml"/><Relationship Id="rId5" Type="http://schemas.openxmlformats.org/officeDocument/2006/relationships/image" Target="../media/image28.wmf"/><Relationship Id="rId4" Type="http://schemas.openxmlformats.org/officeDocument/2006/relationships/oleObject" Target="../embeddings/oleObject2.bin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1.jpeg"/><Relationship Id="rId4" Type="http://schemas.openxmlformats.org/officeDocument/2006/relationships/image" Target="../media/image10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3.vml"/><Relationship Id="rId5" Type="http://schemas.openxmlformats.org/officeDocument/2006/relationships/image" Target="../media/image30.gif"/><Relationship Id="rId4" Type="http://schemas.openxmlformats.org/officeDocument/2006/relationships/image" Target="../media/image29.wmf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4.vml"/><Relationship Id="rId5" Type="http://schemas.openxmlformats.org/officeDocument/2006/relationships/image" Target="../media/image31.wmf"/><Relationship Id="rId4" Type="http://schemas.openxmlformats.org/officeDocument/2006/relationships/oleObject" Target="../embeddings/oleObject4.bin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7" Type="http://schemas.openxmlformats.org/officeDocument/2006/relationships/image" Target="../media/image32.wmf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5.vml"/><Relationship Id="rId6" Type="http://schemas.openxmlformats.org/officeDocument/2006/relationships/oleObject" Target="../embeddings/oleObject6.bin"/><Relationship Id="rId5" Type="http://schemas.openxmlformats.org/officeDocument/2006/relationships/image" Target="../media/image31.wmf"/><Relationship Id="rId4" Type="http://schemas.openxmlformats.org/officeDocument/2006/relationships/oleObject" Target="../embeddings/oleObject5.bin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7" Type="http://schemas.openxmlformats.org/officeDocument/2006/relationships/image" Target="../media/image33.wmf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6.vml"/><Relationship Id="rId6" Type="http://schemas.openxmlformats.org/officeDocument/2006/relationships/oleObject" Target="../embeddings/oleObject8.bin"/><Relationship Id="rId5" Type="http://schemas.openxmlformats.org/officeDocument/2006/relationships/image" Target="../media/image32.wmf"/><Relationship Id="rId4" Type="http://schemas.openxmlformats.org/officeDocument/2006/relationships/oleObject" Target="../embeddings/oleObject7.bin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wmf"/><Relationship Id="rId13" Type="http://schemas.openxmlformats.org/officeDocument/2006/relationships/oleObject" Target="../embeddings/oleObject14.bin"/><Relationship Id="rId18" Type="http://schemas.openxmlformats.org/officeDocument/2006/relationships/image" Target="../media/image43.wmf"/><Relationship Id="rId3" Type="http://schemas.openxmlformats.org/officeDocument/2006/relationships/oleObject" Target="../embeddings/oleObject9.bin"/><Relationship Id="rId7" Type="http://schemas.openxmlformats.org/officeDocument/2006/relationships/oleObject" Target="../embeddings/oleObject11.bin"/><Relationship Id="rId12" Type="http://schemas.openxmlformats.org/officeDocument/2006/relationships/image" Target="../media/image40.wmf"/><Relationship Id="rId17" Type="http://schemas.openxmlformats.org/officeDocument/2006/relationships/oleObject" Target="../embeddings/oleObject16.bin"/><Relationship Id="rId2" Type="http://schemas.openxmlformats.org/officeDocument/2006/relationships/slideLayout" Target="../slideLayouts/slideLayout1.xml"/><Relationship Id="rId16" Type="http://schemas.openxmlformats.org/officeDocument/2006/relationships/image" Target="../media/image42.wmf"/><Relationship Id="rId20" Type="http://schemas.openxmlformats.org/officeDocument/2006/relationships/image" Target="../media/image44.wmf"/><Relationship Id="rId1" Type="http://schemas.openxmlformats.org/officeDocument/2006/relationships/vmlDrawing" Target="../drawings/vmlDrawing7.vml"/><Relationship Id="rId6" Type="http://schemas.openxmlformats.org/officeDocument/2006/relationships/image" Target="../media/image37.wmf"/><Relationship Id="rId11" Type="http://schemas.openxmlformats.org/officeDocument/2006/relationships/oleObject" Target="../embeddings/oleObject13.bin"/><Relationship Id="rId5" Type="http://schemas.openxmlformats.org/officeDocument/2006/relationships/oleObject" Target="../embeddings/oleObject10.bin"/><Relationship Id="rId15" Type="http://schemas.openxmlformats.org/officeDocument/2006/relationships/oleObject" Target="../embeddings/oleObject15.bin"/><Relationship Id="rId10" Type="http://schemas.openxmlformats.org/officeDocument/2006/relationships/image" Target="../media/image39.wmf"/><Relationship Id="rId19" Type="http://schemas.openxmlformats.org/officeDocument/2006/relationships/oleObject" Target="../embeddings/oleObject17.bin"/><Relationship Id="rId4" Type="http://schemas.openxmlformats.org/officeDocument/2006/relationships/image" Target="../media/image36.wmf"/><Relationship Id="rId9" Type="http://schemas.openxmlformats.org/officeDocument/2006/relationships/oleObject" Target="../embeddings/oleObject12.bin"/><Relationship Id="rId14" Type="http://schemas.openxmlformats.org/officeDocument/2006/relationships/image" Target="../media/image41.wmf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9.bin"/><Relationship Id="rId13" Type="http://schemas.openxmlformats.org/officeDocument/2006/relationships/image" Target="../media/image48.wmf"/><Relationship Id="rId18" Type="http://schemas.openxmlformats.org/officeDocument/2006/relationships/oleObject" Target="../embeddings/oleObject24.bin"/><Relationship Id="rId3" Type="http://schemas.openxmlformats.org/officeDocument/2006/relationships/hyperlink" Target="https://www.google.cz/url?sa=i&amp;rct=j&amp;q=&amp;esrc=s&amp;source=images&amp;cd=&amp;cad=rja&amp;uact=8&amp;ved=2ahUKEwiFu4HVl7LmAhWDDGMBHfFSATcQjRx6BAgBEAQ&amp;url=https://www.amazon.co.uk/Toroid-Inductor-Wound-220uH-59mOhm/dp/B00EZC5XVK&amp;psig=AOvVaw3Ah3CfxCck7AloHafyVfYO&amp;ust=1576310408150535" TargetMode="External"/><Relationship Id="rId7" Type="http://schemas.openxmlformats.org/officeDocument/2006/relationships/image" Target="../media/image45.wmf"/><Relationship Id="rId12" Type="http://schemas.openxmlformats.org/officeDocument/2006/relationships/oleObject" Target="../embeddings/oleObject21.bin"/><Relationship Id="rId17" Type="http://schemas.openxmlformats.org/officeDocument/2006/relationships/image" Target="../media/image50.wmf"/><Relationship Id="rId2" Type="http://schemas.openxmlformats.org/officeDocument/2006/relationships/slideLayout" Target="../slideLayouts/slideLayout1.xml"/><Relationship Id="rId16" Type="http://schemas.openxmlformats.org/officeDocument/2006/relationships/oleObject" Target="../embeddings/oleObject23.bin"/><Relationship Id="rId1" Type="http://schemas.openxmlformats.org/officeDocument/2006/relationships/vmlDrawing" Target="../drawings/vmlDrawing8.vml"/><Relationship Id="rId6" Type="http://schemas.openxmlformats.org/officeDocument/2006/relationships/oleObject" Target="../embeddings/oleObject18.bin"/><Relationship Id="rId11" Type="http://schemas.openxmlformats.org/officeDocument/2006/relationships/image" Target="../media/image47.wmf"/><Relationship Id="rId5" Type="http://schemas.openxmlformats.org/officeDocument/2006/relationships/image" Target="../media/image53.png"/><Relationship Id="rId15" Type="http://schemas.openxmlformats.org/officeDocument/2006/relationships/image" Target="../media/image49.wmf"/><Relationship Id="rId10" Type="http://schemas.openxmlformats.org/officeDocument/2006/relationships/oleObject" Target="../embeddings/oleObject20.bin"/><Relationship Id="rId19" Type="http://schemas.openxmlformats.org/officeDocument/2006/relationships/image" Target="../media/image51.wmf"/><Relationship Id="rId4" Type="http://schemas.openxmlformats.org/officeDocument/2006/relationships/image" Target="../media/image52.jpeg"/><Relationship Id="rId9" Type="http://schemas.openxmlformats.org/officeDocument/2006/relationships/image" Target="../media/image46.wmf"/><Relationship Id="rId14" Type="http://schemas.openxmlformats.org/officeDocument/2006/relationships/oleObject" Target="../embeddings/oleObject22.bin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8.png"/><Relationship Id="rId3" Type="http://schemas.openxmlformats.org/officeDocument/2006/relationships/image" Target="../media/image55.jpeg"/><Relationship Id="rId7" Type="http://schemas.openxmlformats.org/officeDocument/2006/relationships/image" Target="../media/image57.png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9.vml"/><Relationship Id="rId6" Type="http://schemas.openxmlformats.org/officeDocument/2006/relationships/image" Target="../media/image54.wmf"/><Relationship Id="rId5" Type="http://schemas.openxmlformats.org/officeDocument/2006/relationships/oleObject" Target="../embeddings/oleObject25.bin"/><Relationship Id="rId4" Type="http://schemas.openxmlformats.org/officeDocument/2006/relationships/image" Target="../media/image56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gif"/><Relationship Id="rId7" Type="http://schemas.openxmlformats.org/officeDocument/2006/relationships/image" Target="../media/image54.wmf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0.vml"/><Relationship Id="rId6" Type="http://schemas.openxmlformats.org/officeDocument/2006/relationships/oleObject" Target="../embeddings/oleObject26.bin"/><Relationship Id="rId5" Type="http://schemas.openxmlformats.org/officeDocument/2006/relationships/image" Target="../media/image61.jpg"/><Relationship Id="rId4" Type="http://schemas.openxmlformats.org/officeDocument/2006/relationships/image" Target="../media/image60.png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gif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hyperlink" Target="https://nationalmaglab.org/education/magnet-academy/watch-play/interactive/parallel-wires" TargetMode="Externa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5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jpg"/><Relationship Id="rId2" Type="http://schemas.openxmlformats.org/officeDocument/2006/relationships/hyperlink" Target="https://nationalmaglab.org/education/magnet-academy/watch-play/interactive/parallel-wires" TargetMode="External"/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jpg"/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2" Type="http://schemas.openxmlformats.org/officeDocument/2006/relationships/image" Target="../media/image67.jpg"/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png"/><Relationship Id="rId2" Type="http://schemas.openxmlformats.org/officeDocument/2006/relationships/image" Target="../media/image70.jp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3.png"/><Relationship Id="rId4" Type="http://schemas.openxmlformats.org/officeDocument/2006/relationships/image" Target="../media/image7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gif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png"/><Relationship Id="rId2" Type="http://schemas.openxmlformats.org/officeDocument/2006/relationships/image" Target="../media/image74.gif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7.png"/><Relationship Id="rId4" Type="http://schemas.openxmlformats.org/officeDocument/2006/relationships/image" Target="../media/image76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0IdL8xiz14I" TargetMode="External"/><Relationship Id="rId2" Type="http://schemas.openxmlformats.org/officeDocument/2006/relationships/hyperlink" Target="https://www.youtube.com/watch?v=J9b0J29OzAU" TargetMode="External"/><Relationship Id="rId1" Type="http://schemas.openxmlformats.org/officeDocument/2006/relationships/slideLayout" Target="../slideLayouts/slideLayout1.xml"/><Relationship Id="rId5" Type="http://schemas.openxmlformats.org/officeDocument/2006/relationships/hyperlink" Target="https://www.youtube.com/watch?v=r21ybCwXMjo" TargetMode="External"/><Relationship Id="rId4" Type="http://schemas.openxmlformats.org/officeDocument/2006/relationships/hyperlink" Target="https://www.youtube.com/watch?v=oMX5189bG4M" TargetMode="Externa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gif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Picture 2" descr="https://www.unimagnet.cz/c/8-medium_default/kvadry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9950" y="1112520"/>
            <a:ext cx="1428750" cy="1428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748" name="Picture 4" descr="https://www.unimagnet.cz/c/6-medium_default/kotouce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3275" y="2453640"/>
            <a:ext cx="1428750" cy="1428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750" name="Picture 6" descr="https://www.unimagnet.cz/c/12-medium_default/kruhy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0555" y="2811780"/>
            <a:ext cx="1428750" cy="1428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752" name="Picture 8" descr="https://www.unimagnet.cz/c/5-medium_default/koule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98775" y="1264920"/>
            <a:ext cx="1428750" cy="1428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754" name="Picture 10" descr="https://www.unimagnet.cz/c/7-medium_default/tyce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3555" y="2811780"/>
            <a:ext cx="1428750" cy="1428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756" name="Picture 12" descr="https://www.unimagnet.cz/c/11-medium_default/kostky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49595" y="1112520"/>
            <a:ext cx="1428750" cy="1428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757" name="Picture 13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8570" y="4821555"/>
            <a:ext cx="5819775" cy="1581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TextovéPole 9"/>
          <p:cNvSpPr txBox="1"/>
          <p:nvPr/>
        </p:nvSpPr>
        <p:spPr>
          <a:xfrm>
            <a:off x="2427605" y="324736"/>
            <a:ext cx="328295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800" i="1" dirty="0" err="1" smtClean="0"/>
              <a:t>Neodymové</a:t>
            </a:r>
            <a:r>
              <a:rPr lang="cs-CZ" sz="2800" i="1" dirty="0" smtClean="0"/>
              <a:t> magnety</a:t>
            </a:r>
            <a:endParaRPr lang="cs-CZ" sz="2800" i="1" dirty="0"/>
          </a:p>
        </p:txBody>
      </p:sp>
    </p:spTree>
    <p:extLst>
      <p:ext uri="{BB962C8B-B14F-4D97-AF65-F5344CB8AC3E}">
        <p14:creationId xmlns:p14="http://schemas.microsoft.com/office/powerpoint/2010/main" val="22928666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Image result for magnetic field&quot;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6210" y="563897"/>
            <a:ext cx="7751579" cy="57302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555440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Image result for magnetic field&quot;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3688" y="122778"/>
            <a:ext cx="5400600" cy="66124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555440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311965"/>
            <a:ext cx="3528392" cy="42340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0" y="1311965"/>
            <a:ext cx="3672408" cy="42655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ovéPole 3"/>
          <p:cNvSpPr txBox="1"/>
          <p:nvPr/>
        </p:nvSpPr>
        <p:spPr>
          <a:xfrm>
            <a:off x="1955039" y="310958"/>
            <a:ext cx="595400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800" i="1" dirty="0" smtClean="0"/>
              <a:t>Ampérovo p</a:t>
            </a:r>
            <a:r>
              <a:rPr lang="en-US" sz="2800" i="1" dirty="0" err="1" smtClean="0"/>
              <a:t>ravidlo</a:t>
            </a:r>
            <a:r>
              <a:rPr lang="en-US" sz="2800" i="1" dirty="0" smtClean="0"/>
              <a:t> </a:t>
            </a:r>
            <a:r>
              <a:rPr lang="en-US" sz="2800" i="1" dirty="0" err="1" smtClean="0"/>
              <a:t>prav</a:t>
            </a:r>
            <a:r>
              <a:rPr lang="cs-CZ" sz="2800" i="1" dirty="0" smtClean="0"/>
              <a:t>é ruky pro cívku</a:t>
            </a:r>
            <a:endParaRPr lang="cs-CZ" sz="2800" i="1" dirty="0"/>
          </a:p>
        </p:txBody>
      </p:sp>
    </p:spTree>
    <p:extLst>
      <p:ext uri="{BB962C8B-B14F-4D97-AF65-F5344CB8AC3E}">
        <p14:creationId xmlns:p14="http://schemas.microsoft.com/office/powerpoint/2010/main" val="36555440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6640" y="1296226"/>
            <a:ext cx="3672408" cy="42655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ovéPole 3"/>
          <p:cNvSpPr txBox="1"/>
          <p:nvPr/>
        </p:nvSpPr>
        <p:spPr>
          <a:xfrm>
            <a:off x="1955039" y="310958"/>
            <a:ext cx="595400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800" i="1" dirty="0" smtClean="0"/>
              <a:t>Ampérovo p</a:t>
            </a:r>
            <a:r>
              <a:rPr lang="en-US" sz="2800" i="1" dirty="0" err="1" smtClean="0"/>
              <a:t>ravidlo</a:t>
            </a:r>
            <a:r>
              <a:rPr lang="en-US" sz="2800" i="1" dirty="0" smtClean="0"/>
              <a:t> </a:t>
            </a:r>
            <a:r>
              <a:rPr lang="en-US" sz="2800" i="1" dirty="0" err="1" smtClean="0"/>
              <a:t>prav</a:t>
            </a:r>
            <a:r>
              <a:rPr lang="cs-CZ" sz="2800" i="1" dirty="0" smtClean="0"/>
              <a:t>é ruky pro cívku</a:t>
            </a:r>
            <a:endParaRPr lang="cs-CZ" sz="2800" i="1" dirty="0"/>
          </a:p>
        </p:txBody>
      </p:sp>
      <p:pic>
        <p:nvPicPr>
          <p:cNvPr id="2" name="Obrázek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6050" y="1166811"/>
            <a:ext cx="3543300" cy="4524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49321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Image result for magnetic field&quot;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6" y="1412776"/>
            <a:ext cx="5568553" cy="44652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ovéPole 2"/>
          <p:cNvSpPr txBox="1"/>
          <p:nvPr/>
        </p:nvSpPr>
        <p:spPr>
          <a:xfrm>
            <a:off x="2085975" y="1571625"/>
            <a:ext cx="333375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cs-CZ" dirty="0"/>
          </a:p>
        </p:txBody>
      </p:sp>
      <p:sp>
        <p:nvSpPr>
          <p:cNvPr id="5" name="TextovéPole 4"/>
          <p:cNvSpPr txBox="1"/>
          <p:nvPr/>
        </p:nvSpPr>
        <p:spPr>
          <a:xfrm>
            <a:off x="1955039" y="310958"/>
            <a:ext cx="595400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800" i="1" dirty="0" smtClean="0"/>
              <a:t>Ampérovo p</a:t>
            </a:r>
            <a:r>
              <a:rPr lang="en-US" sz="2800" i="1" dirty="0" err="1" smtClean="0"/>
              <a:t>ravidlo</a:t>
            </a:r>
            <a:r>
              <a:rPr lang="en-US" sz="2800" i="1" dirty="0" smtClean="0"/>
              <a:t> </a:t>
            </a:r>
            <a:r>
              <a:rPr lang="en-US" sz="2800" i="1" dirty="0" err="1" smtClean="0"/>
              <a:t>prav</a:t>
            </a:r>
            <a:r>
              <a:rPr lang="cs-CZ" sz="2800" i="1" dirty="0" smtClean="0"/>
              <a:t>é ruky pro cívku</a:t>
            </a:r>
            <a:endParaRPr lang="cs-CZ" sz="2800" i="1" dirty="0"/>
          </a:p>
        </p:txBody>
      </p:sp>
    </p:spTree>
    <p:extLst>
      <p:ext uri="{BB962C8B-B14F-4D97-AF65-F5344CB8AC3E}">
        <p14:creationId xmlns:p14="http://schemas.microsoft.com/office/powerpoint/2010/main" val="36555440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632576"/>
            <a:ext cx="5940152" cy="44671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645476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632576"/>
            <a:ext cx="5940152" cy="44671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ovéPole 4"/>
          <p:cNvSpPr txBox="1"/>
          <p:nvPr/>
        </p:nvSpPr>
        <p:spPr>
          <a:xfrm>
            <a:off x="1955039" y="310958"/>
            <a:ext cx="598112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800" i="1" dirty="0" smtClean="0"/>
              <a:t>Ampérovo p</a:t>
            </a:r>
            <a:r>
              <a:rPr lang="en-US" sz="2800" i="1" dirty="0" err="1" smtClean="0"/>
              <a:t>ravidlo</a:t>
            </a:r>
            <a:r>
              <a:rPr lang="en-US" sz="2800" i="1" dirty="0" smtClean="0"/>
              <a:t> </a:t>
            </a:r>
            <a:r>
              <a:rPr lang="en-US" sz="2800" i="1" dirty="0" err="1" smtClean="0"/>
              <a:t>prav</a:t>
            </a:r>
            <a:r>
              <a:rPr lang="cs-CZ" sz="2800" i="1" dirty="0" smtClean="0"/>
              <a:t>é ruky pro vodič</a:t>
            </a:r>
            <a:endParaRPr lang="cs-CZ" sz="2800" i="1" dirty="0"/>
          </a:p>
        </p:txBody>
      </p:sp>
      <p:pic>
        <p:nvPicPr>
          <p:cNvPr id="2" name="Obrázek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73838" y="3268663"/>
            <a:ext cx="2095500" cy="1552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83113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1614" y="225268"/>
            <a:ext cx="5940152" cy="44671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4" name="Přímá spojnice se šipkou 3"/>
          <p:cNvCxnSpPr/>
          <p:nvPr/>
        </p:nvCxnSpPr>
        <p:spPr>
          <a:xfrm flipV="1">
            <a:off x="4704402" y="1301612"/>
            <a:ext cx="216024" cy="1157217"/>
          </a:xfrm>
          <a:prstGeom prst="straightConnector1">
            <a:avLst/>
          </a:prstGeom>
          <a:ln w="3492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ovéPole 4"/>
          <p:cNvSpPr txBox="1"/>
          <p:nvPr/>
        </p:nvSpPr>
        <p:spPr>
          <a:xfrm>
            <a:off x="4787386" y="771566"/>
            <a:ext cx="40908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i="1" dirty="0" smtClean="0"/>
              <a:t>H</a:t>
            </a:r>
            <a:endParaRPr lang="cs-CZ" sz="2800" i="1" dirty="0"/>
          </a:p>
        </p:txBody>
      </p:sp>
      <p:sp>
        <p:nvSpPr>
          <p:cNvPr id="6" name="Ovál 5"/>
          <p:cNvSpPr/>
          <p:nvPr/>
        </p:nvSpPr>
        <p:spPr>
          <a:xfrm>
            <a:off x="4632394" y="2386821"/>
            <a:ext cx="144016" cy="144016"/>
          </a:xfrm>
          <a:prstGeom prst="ellipse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cxnSp>
        <p:nvCxnSpPr>
          <p:cNvPr id="8" name="Přímá spojnice se šipkou 7"/>
          <p:cNvCxnSpPr/>
          <p:nvPr/>
        </p:nvCxnSpPr>
        <p:spPr>
          <a:xfrm>
            <a:off x="3048218" y="2386821"/>
            <a:ext cx="648072" cy="711196"/>
          </a:xfrm>
          <a:prstGeom prst="straightConnector1">
            <a:avLst/>
          </a:prstGeom>
          <a:ln w="25400"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ovéPole 13"/>
          <p:cNvSpPr txBox="1"/>
          <p:nvPr/>
        </p:nvSpPr>
        <p:spPr>
          <a:xfrm>
            <a:off x="3696290" y="2624825"/>
            <a:ext cx="30970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i="1" dirty="0" smtClean="0">
                <a:solidFill>
                  <a:srgbClr val="00B050"/>
                </a:solidFill>
              </a:rPr>
              <a:t>r</a:t>
            </a:r>
            <a:endParaRPr lang="cs-CZ" sz="2800" i="1" dirty="0">
              <a:solidFill>
                <a:srgbClr val="00B050"/>
              </a:solidFill>
            </a:endParaRPr>
          </a:p>
        </p:txBody>
      </p:sp>
      <p:cxnSp>
        <p:nvCxnSpPr>
          <p:cNvPr id="16" name="Přímá spojnice 15"/>
          <p:cNvCxnSpPr/>
          <p:nvPr/>
        </p:nvCxnSpPr>
        <p:spPr>
          <a:xfrm flipH="1">
            <a:off x="1483811" y="3090495"/>
            <a:ext cx="666750" cy="91239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ovéPole 16"/>
          <p:cNvSpPr txBox="1"/>
          <p:nvPr/>
        </p:nvSpPr>
        <p:spPr>
          <a:xfrm>
            <a:off x="1036153" y="3898117"/>
            <a:ext cx="111440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i="1" dirty="0" smtClean="0"/>
              <a:t>l</a:t>
            </a:r>
            <a:r>
              <a:rPr lang="en-US" sz="2800" dirty="0" smtClean="0"/>
              <a:t> = 2</a:t>
            </a:r>
            <a:r>
              <a:rPr lang="en-US" sz="2800" dirty="0" smtClean="0">
                <a:sym typeface="Symbol"/>
              </a:rPr>
              <a:t></a:t>
            </a:r>
            <a:r>
              <a:rPr lang="en-US" sz="2800" i="1" dirty="0" smtClean="0">
                <a:sym typeface="Symbol"/>
              </a:rPr>
              <a:t>r</a:t>
            </a:r>
            <a:endParaRPr lang="cs-CZ" sz="2800" i="1" dirty="0"/>
          </a:p>
        </p:txBody>
      </p:sp>
      <p:sp>
        <p:nvSpPr>
          <p:cNvPr id="18" name="Ovál 17"/>
          <p:cNvSpPr/>
          <p:nvPr/>
        </p:nvSpPr>
        <p:spPr>
          <a:xfrm>
            <a:off x="5766613" y="2742419"/>
            <a:ext cx="144016" cy="144016"/>
          </a:xfrm>
          <a:prstGeom prst="ellipse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cxnSp>
        <p:nvCxnSpPr>
          <p:cNvPr id="19" name="Přímá spojnice se šipkou 18"/>
          <p:cNvCxnSpPr/>
          <p:nvPr/>
        </p:nvCxnSpPr>
        <p:spPr>
          <a:xfrm flipV="1">
            <a:off x="5874532" y="2095500"/>
            <a:ext cx="108012" cy="646920"/>
          </a:xfrm>
          <a:prstGeom prst="straightConnector1">
            <a:avLst/>
          </a:prstGeom>
          <a:ln w="3492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ovéPole 19"/>
          <p:cNvSpPr txBox="1"/>
          <p:nvPr/>
        </p:nvSpPr>
        <p:spPr>
          <a:xfrm>
            <a:off x="5982544" y="1572280"/>
            <a:ext cx="90281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i="1" dirty="0" smtClean="0"/>
              <a:t>H</a:t>
            </a:r>
            <a:r>
              <a:rPr lang="en-US" sz="2800" dirty="0" smtClean="0"/>
              <a:t>’&lt;</a:t>
            </a:r>
            <a:r>
              <a:rPr lang="en-US" sz="2800" i="1" dirty="0" smtClean="0"/>
              <a:t>H</a:t>
            </a:r>
            <a:endParaRPr lang="cs-CZ" sz="2800" i="1" dirty="0"/>
          </a:p>
        </p:txBody>
      </p:sp>
      <p:cxnSp>
        <p:nvCxnSpPr>
          <p:cNvPr id="21" name="Přímá spojnice se šipkou 20"/>
          <p:cNvCxnSpPr/>
          <p:nvPr/>
        </p:nvCxnSpPr>
        <p:spPr>
          <a:xfrm>
            <a:off x="3048218" y="2386821"/>
            <a:ext cx="476968" cy="1414870"/>
          </a:xfrm>
          <a:prstGeom prst="straightConnector1">
            <a:avLst/>
          </a:prstGeom>
          <a:ln w="25400"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extovéPole 23"/>
          <p:cNvSpPr txBox="1"/>
          <p:nvPr/>
        </p:nvSpPr>
        <p:spPr>
          <a:xfrm>
            <a:off x="3541440" y="3285083"/>
            <a:ext cx="39786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i="1" dirty="0" smtClean="0">
                <a:solidFill>
                  <a:srgbClr val="00B050"/>
                </a:solidFill>
              </a:rPr>
              <a:t>r</a:t>
            </a:r>
            <a:r>
              <a:rPr lang="en-US" sz="2800" dirty="0" smtClean="0">
                <a:solidFill>
                  <a:srgbClr val="00B050"/>
                </a:solidFill>
              </a:rPr>
              <a:t>’</a:t>
            </a:r>
            <a:endParaRPr lang="cs-CZ" sz="2800" dirty="0">
              <a:solidFill>
                <a:srgbClr val="00B050"/>
              </a:solidFill>
            </a:endParaRPr>
          </a:p>
        </p:txBody>
      </p:sp>
      <p:cxnSp>
        <p:nvCxnSpPr>
          <p:cNvPr id="25" name="Přímá spojnice 24"/>
          <p:cNvCxnSpPr/>
          <p:nvPr/>
        </p:nvCxnSpPr>
        <p:spPr>
          <a:xfrm flipH="1">
            <a:off x="3415782" y="3703528"/>
            <a:ext cx="666750" cy="91239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ovéPole 25"/>
          <p:cNvSpPr txBox="1"/>
          <p:nvPr/>
        </p:nvSpPr>
        <p:spPr>
          <a:xfrm>
            <a:off x="2842467" y="4692391"/>
            <a:ext cx="122655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i="1" dirty="0" smtClean="0"/>
              <a:t>l</a:t>
            </a:r>
            <a:r>
              <a:rPr lang="en-US" sz="2800" dirty="0" smtClean="0"/>
              <a:t>‘= 2</a:t>
            </a:r>
            <a:r>
              <a:rPr lang="en-US" sz="2800" dirty="0" smtClean="0">
                <a:sym typeface="Symbol"/>
              </a:rPr>
              <a:t></a:t>
            </a:r>
            <a:r>
              <a:rPr lang="en-US" sz="2800" i="1" dirty="0" smtClean="0">
                <a:sym typeface="Symbol"/>
              </a:rPr>
              <a:t>r’</a:t>
            </a:r>
            <a:endParaRPr lang="cs-CZ" sz="2800" i="1" dirty="0"/>
          </a:p>
        </p:txBody>
      </p:sp>
      <p:sp>
        <p:nvSpPr>
          <p:cNvPr id="28" name="TextovéPole 27"/>
          <p:cNvSpPr txBox="1"/>
          <p:nvPr/>
        </p:nvSpPr>
        <p:spPr>
          <a:xfrm>
            <a:off x="5541478" y="4169171"/>
            <a:ext cx="182934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i="1" dirty="0" smtClean="0"/>
              <a:t>Hl</a:t>
            </a:r>
            <a:r>
              <a:rPr lang="en-US" sz="2800" dirty="0" smtClean="0"/>
              <a:t> = </a:t>
            </a:r>
            <a:r>
              <a:rPr lang="en-US" sz="2800" i="1" dirty="0" err="1" smtClean="0"/>
              <a:t>H</a:t>
            </a:r>
            <a:r>
              <a:rPr lang="en-US" sz="2800" dirty="0" err="1" smtClean="0"/>
              <a:t>’</a:t>
            </a:r>
            <a:r>
              <a:rPr lang="en-US" sz="2800" i="1" dirty="0" err="1" smtClean="0"/>
              <a:t>l</a:t>
            </a:r>
            <a:r>
              <a:rPr lang="en-US" sz="2800" dirty="0" smtClean="0"/>
              <a:t>’ = ?</a:t>
            </a:r>
            <a:endParaRPr lang="cs-CZ" sz="2800" i="1" dirty="0"/>
          </a:p>
        </p:txBody>
      </p:sp>
      <p:sp>
        <p:nvSpPr>
          <p:cNvPr id="29" name="TextovéPole 28"/>
          <p:cNvSpPr txBox="1"/>
          <p:nvPr/>
        </p:nvSpPr>
        <p:spPr>
          <a:xfrm>
            <a:off x="6229406" y="600116"/>
            <a:ext cx="134684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i="1" dirty="0" smtClean="0"/>
              <a:t>H </a:t>
            </a:r>
            <a:r>
              <a:rPr lang="en-US" sz="2800" dirty="0" smtClean="0"/>
              <a:t>[A/m]</a:t>
            </a:r>
            <a:endParaRPr lang="cs-CZ" sz="2800" i="1" dirty="0"/>
          </a:p>
        </p:txBody>
      </p:sp>
      <p:sp>
        <p:nvSpPr>
          <p:cNvPr id="30" name="TextovéPole 29"/>
          <p:cNvSpPr txBox="1"/>
          <p:nvPr/>
        </p:nvSpPr>
        <p:spPr>
          <a:xfrm>
            <a:off x="5025078" y="216439"/>
            <a:ext cx="297921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800" i="1" dirty="0"/>
              <a:t>i</a:t>
            </a:r>
            <a:r>
              <a:rPr lang="cs-CZ" sz="2800" i="1" dirty="0" smtClean="0"/>
              <a:t>ntenzita </a:t>
            </a:r>
            <a:r>
              <a:rPr lang="cs-CZ" sz="2800" i="1" dirty="0" err="1" smtClean="0"/>
              <a:t>mag</a:t>
            </a:r>
            <a:r>
              <a:rPr lang="cs-CZ" sz="2800" i="1" dirty="0" smtClean="0"/>
              <a:t>. pole</a:t>
            </a:r>
            <a:endParaRPr lang="cs-CZ" sz="2800" i="1" dirty="0"/>
          </a:p>
        </p:txBody>
      </p:sp>
    </p:spTree>
    <p:extLst>
      <p:ext uri="{BB962C8B-B14F-4D97-AF65-F5344CB8AC3E}">
        <p14:creationId xmlns:p14="http://schemas.microsoft.com/office/powerpoint/2010/main" val="3554179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1614" y="225268"/>
            <a:ext cx="5940152" cy="44671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4" name="Přímá spojnice se šipkou 3"/>
          <p:cNvCxnSpPr/>
          <p:nvPr/>
        </p:nvCxnSpPr>
        <p:spPr>
          <a:xfrm flipV="1">
            <a:off x="4704402" y="1301612"/>
            <a:ext cx="216024" cy="1157217"/>
          </a:xfrm>
          <a:prstGeom prst="straightConnector1">
            <a:avLst/>
          </a:prstGeom>
          <a:ln w="3492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ovéPole 4"/>
          <p:cNvSpPr txBox="1"/>
          <p:nvPr/>
        </p:nvSpPr>
        <p:spPr>
          <a:xfrm>
            <a:off x="4787386" y="771566"/>
            <a:ext cx="40908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i="1" dirty="0" smtClean="0"/>
              <a:t>H</a:t>
            </a:r>
            <a:endParaRPr lang="cs-CZ" sz="2800" i="1" dirty="0"/>
          </a:p>
        </p:txBody>
      </p:sp>
      <p:sp>
        <p:nvSpPr>
          <p:cNvPr id="6" name="Ovál 5"/>
          <p:cNvSpPr/>
          <p:nvPr/>
        </p:nvSpPr>
        <p:spPr>
          <a:xfrm>
            <a:off x="4632394" y="2386821"/>
            <a:ext cx="144016" cy="144016"/>
          </a:xfrm>
          <a:prstGeom prst="ellipse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cxnSp>
        <p:nvCxnSpPr>
          <p:cNvPr id="8" name="Přímá spojnice se šipkou 7"/>
          <p:cNvCxnSpPr/>
          <p:nvPr/>
        </p:nvCxnSpPr>
        <p:spPr>
          <a:xfrm>
            <a:off x="3048218" y="2386821"/>
            <a:ext cx="648072" cy="711196"/>
          </a:xfrm>
          <a:prstGeom prst="straightConnector1">
            <a:avLst/>
          </a:prstGeom>
          <a:ln w="25400"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ovéPole 13"/>
          <p:cNvSpPr txBox="1"/>
          <p:nvPr/>
        </p:nvSpPr>
        <p:spPr>
          <a:xfrm>
            <a:off x="3696290" y="2624825"/>
            <a:ext cx="30970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i="1" dirty="0" smtClean="0">
                <a:solidFill>
                  <a:srgbClr val="00B050"/>
                </a:solidFill>
              </a:rPr>
              <a:t>r</a:t>
            </a:r>
            <a:endParaRPr lang="cs-CZ" sz="2800" i="1" dirty="0">
              <a:solidFill>
                <a:srgbClr val="00B050"/>
              </a:solidFill>
            </a:endParaRPr>
          </a:p>
        </p:txBody>
      </p:sp>
      <p:cxnSp>
        <p:nvCxnSpPr>
          <p:cNvPr id="16" name="Přímá spojnice 15"/>
          <p:cNvCxnSpPr/>
          <p:nvPr/>
        </p:nvCxnSpPr>
        <p:spPr>
          <a:xfrm flipH="1">
            <a:off x="1483811" y="3090495"/>
            <a:ext cx="666750" cy="91239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ovéPole 16"/>
          <p:cNvSpPr txBox="1"/>
          <p:nvPr/>
        </p:nvSpPr>
        <p:spPr>
          <a:xfrm>
            <a:off x="1036153" y="3898117"/>
            <a:ext cx="111280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800" i="1" dirty="0" smtClean="0">
                <a:latin typeface="Brush Script MT" panose="03060802040406070304" pitchFamily="66" charset="0"/>
              </a:rPr>
              <a:t>l</a:t>
            </a:r>
            <a:r>
              <a:rPr lang="en-US" sz="2800" dirty="0" smtClean="0"/>
              <a:t> = 2</a:t>
            </a:r>
            <a:r>
              <a:rPr lang="en-US" sz="2800" dirty="0" smtClean="0">
                <a:sym typeface="Symbol"/>
              </a:rPr>
              <a:t></a:t>
            </a:r>
            <a:r>
              <a:rPr lang="en-US" sz="2800" i="1" dirty="0" smtClean="0">
                <a:sym typeface="Symbol"/>
              </a:rPr>
              <a:t>r</a:t>
            </a:r>
            <a:endParaRPr lang="cs-CZ" sz="2800" i="1" dirty="0"/>
          </a:p>
        </p:txBody>
      </p:sp>
      <p:sp>
        <p:nvSpPr>
          <p:cNvPr id="18" name="Ovál 17"/>
          <p:cNvSpPr/>
          <p:nvPr/>
        </p:nvSpPr>
        <p:spPr>
          <a:xfrm>
            <a:off x="5766613" y="2742419"/>
            <a:ext cx="144016" cy="144016"/>
          </a:xfrm>
          <a:prstGeom prst="ellipse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cxnSp>
        <p:nvCxnSpPr>
          <p:cNvPr id="19" name="Přímá spojnice se šipkou 18"/>
          <p:cNvCxnSpPr/>
          <p:nvPr/>
        </p:nvCxnSpPr>
        <p:spPr>
          <a:xfrm flipV="1">
            <a:off x="5874532" y="2095500"/>
            <a:ext cx="108012" cy="646920"/>
          </a:xfrm>
          <a:prstGeom prst="straightConnector1">
            <a:avLst/>
          </a:prstGeom>
          <a:ln w="3492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ovéPole 19"/>
          <p:cNvSpPr txBox="1"/>
          <p:nvPr/>
        </p:nvSpPr>
        <p:spPr>
          <a:xfrm>
            <a:off x="5982544" y="1572280"/>
            <a:ext cx="90281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i="1" dirty="0" smtClean="0"/>
              <a:t>H</a:t>
            </a:r>
            <a:r>
              <a:rPr lang="en-US" sz="2800" dirty="0" smtClean="0"/>
              <a:t>’&lt;</a:t>
            </a:r>
            <a:r>
              <a:rPr lang="en-US" sz="2800" i="1" dirty="0" smtClean="0"/>
              <a:t>H</a:t>
            </a:r>
            <a:endParaRPr lang="cs-CZ" sz="2800" i="1" dirty="0"/>
          </a:p>
        </p:txBody>
      </p:sp>
      <p:cxnSp>
        <p:nvCxnSpPr>
          <p:cNvPr id="21" name="Přímá spojnice se šipkou 20"/>
          <p:cNvCxnSpPr/>
          <p:nvPr/>
        </p:nvCxnSpPr>
        <p:spPr>
          <a:xfrm>
            <a:off x="3048218" y="2386821"/>
            <a:ext cx="476968" cy="1414870"/>
          </a:xfrm>
          <a:prstGeom prst="straightConnector1">
            <a:avLst/>
          </a:prstGeom>
          <a:ln w="25400"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extovéPole 23"/>
          <p:cNvSpPr txBox="1"/>
          <p:nvPr/>
        </p:nvSpPr>
        <p:spPr>
          <a:xfrm>
            <a:off x="3541440" y="3285083"/>
            <a:ext cx="39786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i="1" dirty="0" smtClean="0">
                <a:solidFill>
                  <a:srgbClr val="00B050"/>
                </a:solidFill>
              </a:rPr>
              <a:t>r</a:t>
            </a:r>
            <a:r>
              <a:rPr lang="en-US" sz="2800" dirty="0" smtClean="0">
                <a:solidFill>
                  <a:srgbClr val="00B050"/>
                </a:solidFill>
              </a:rPr>
              <a:t>’</a:t>
            </a:r>
            <a:endParaRPr lang="cs-CZ" sz="2800" dirty="0">
              <a:solidFill>
                <a:srgbClr val="00B050"/>
              </a:solidFill>
            </a:endParaRPr>
          </a:p>
        </p:txBody>
      </p:sp>
      <p:cxnSp>
        <p:nvCxnSpPr>
          <p:cNvPr id="25" name="Přímá spojnice 24"/>
          <p:cNvCxnSpPr/>
          <p:nvPr/>
        </p:nvCxnSpPr>
        <p:spPr>
          <a:xfrm flipH="1">
            <a:off x="3415782" y="3703528"/>
            <a:ext cx="666750" cy="91239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ovéPole 25"/>
          <p:cNvSpPr txBox="1"/>
          <p:nvPr/>
        </p:nvSpPr>
        <p:spPr>
          <a:xfrm>
            <a:off x="2842467" y="4692391"/>
            <a:ext cx="132754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800" i="1" dirty="0" smtClean="0">
                <a:latin typeface="Brush Script MT" panose="03060802040406070304" pitchFamily="66" charset="0"/>
              </a:rPr>
              <a:t>l </a:t>
            </a:r>
            <a:r>
              <a:rPr lang="en-US" sz="2800" dirty="0" smtClean="0"/>
              <a:t>‘= 2</a:t>
            </a:r>
            <a:r>
              <a:rPr lang="en-US" sz="2800" dirty="0" smtClean="0">
                <a:sym typeface="Symbol"/>
              </a:rPr>
              <a:t></a:t>
            </a:r>
            <a:r>
              <a:rPr lang="en-US" sz="2800" i="1" dirty="0" smtClean="0">
                <a:sym typeface="Symbol"/>
              </a:rPr>
              <a:t>r’</a:t>
            </a:r>
            <a:endParaRPr lang="cs-CZ" sz="2800" i="1" dirty="0"/>
          </a:p>
        </p:txBody>
      </p:sp>
      <p:sp>
        <p:nvSpPr>
          <p:cNvPr id="28" name="TextovéPole 27"/>
          <p:cNvSpPr txBox="1"/>
          <p:nvPr/>
        </p:nvSpPr>
        <p:spPr>
          <a:xfrm>
            <a:off x="5541478" y="4169171"/>
            <a:ext cx="185339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i="1" dirty="0" smtClean="0"/>
              <a:t>H</a:t>
            </a:r>
            <a:r>
              <a:rPr lang="en-US" sz="2800" i="1" dirty="0" smtClean="0">
                <a:latin typeface="Brush Script MT" panose="03060802040406070304" pitchFamily="66" charset="0"/>
              </a:rPr>
              <a:t>l</a:t>
            </a:r>
            <a:r>
              <a:rPr lang="en-US" sz="2800" dirty="0" smtClean="0"/>
              <a:t> = </a:t>
            </a:r>
            <a:r>
              <a:rPr lang="en-US" sz="2800" i="1" dirty="0" err="1" smtClean="0"/>
              <a:t>H</a:t>
            </a:r>
            <a:r>
              <a:rPr lang="en-US" sz="2800" dirty="0" err="1" smtClean="0"/>
              <a:t>’</a:t>
            </a:r>
            <a:r>
              <a:rPr lang="en-US" sz="2800" i="1" dirty="0" err="1" smtClean="0">
                <a:latin typeface="Brush Script MT" panose="03060802040406070304" pitchFamily="66" charset="0"/>
              </a:rPr>
              <a:t>l</a:t>
            </a:r>
            <a:r>
              <a:rPr lang="cs-CZ" sz="2800" i="1" dirty="0" smtClean="0">
                <a:latin typeface="Brush Script MT" panose="03060802040406070304" pitchFamily="66" charset="0"/>
              </a:rPr>
              <a:t> </a:t>
            </a:r>
            <a:r>
              <a:rPr lang="en-US" sz="2800" dirty="0" smtClean="0"/>
              <a:t>’ = </a:t>
            </a:r>
            <a:r>
              <a:rPr lang="en-US" sz="2800" i="1" dirty="0" smtClean="0">
                <a:solidFill>
                  <a:srgbClr val="FF0000"/>
                </a:solidFill>
              </a:rPr>
              <a:t>I</a:t>
            </a:r>
            <a:endParaRPr lang="cs-CZ" sz="2800" i="1" dirty="0">
              <a:solidFill>
                <a:srgbClr val="FF0000"/>
              </a:solidFill>
            </a:endParaRPr>
          </a:p>
        </p:txBody>
      </p:sp>
      <p:sp>
        <p:nvSpPr>
          <p:cNvPr id="22" name="TextovéPole 21"/>
          <p:cNvSpPr txBox="1"/>
          <p:nvPr/>
        </p:nvSpPr>
        <p:spPr>
          <a:xfrm>
            <a:off x="6229406" y="600116"/>
            <a:ext cx="134684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i="1" dirty="0" smtClean="0"/>
              <a:t>H </a:t>
            </a:r>
            <a:r>
              <a:rPr lang="en-US" sz="2800" dirty="0" smtClean="0"/>
              <a:t>[A/m]</a:t>
            </a:r>
            <a:endParaRPr lang="cs-CZ" sz="2800" i="1" dirty="0"/>
          </a:p>
        </p:txBody>
      </p:sp>
      <p:sp>
        <p:nvSpPr>
          <p:cNvPr id="23" name="TextovéPole 22"/>
          <p:cNvSpPr txBox="1"/>
          <p:nvPr/>
        </p:nvSpPr>
        <p:spPr>
          <a:xfrm>
            <a:off x="4169934" y="4922647"/>
            <a:ext cx="474546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800" i="1" dirty="0" smtClean="0"/>
              <a:t>m</a:t>
            </a:r>
            <a:r>
              <a:rPr lang="en-US" sz="2800" i="1" dirty="0" err="1" smtClean="0"/>
              <a:t>agnetick</a:t>
            </a:r>
            <a:r>
              <a:rPr lang="cs-CZ" sz="2800" i="1" dirty="0" smtClean="0"/>
              <a:t>é oběhové  </a:t>
            </a:r>
            <a:r>
              <a:rPr lang="cs-CZ" sz="2800" i="1" dirty="0" smtClean="0">
                <a:solidFill>
                  <a:srgbClr val="FF0000"/>
                </a:solidFill>
              </a:rPr>
              <a:t>napětí </a:t>
            </a:r>
            <a:r>
              <a:rPr lang="cs-CZ" sz="2800" i="1" dirty="0" err="1" smtClean="0">
                <a:solidFill>
                  <a:srgbClr val="FF0000"/>
                </a:solidFill>
              </a:rPr>
              <a:t>u</a:t>
            </a:r>
            <a:r>
              <a:rPr lang="cs-CZ" sz="2800" i="1" baseline="-25000" dirty="0" err="1" smtClean="0">
                <a:solidFill>
                  <a:srgbClr val="FF0000"/>
                </a:solidFill>
              </a:rPr>
              <a:t>M</a:t>
            </a:r>
            <a:endParaRPr lang="cs-CZ" sz="2800" i="1" baseline="-25000" dirty="0">
              <a:solidFill>
                <a:srgbClr val="FF0000"/>
              </a:solidFill>
            </a:endParaRPr>
          </a:p>
        </p:txBody>
      </p:sp>
      <p:sp>
        <p:nvSpPr>
          <p:cNvPr id="27" name="TextovéPole 26"/>
          <p:cNvSpPr txBox="1"/>
          <p:nvPr/>
        </p:nvSpPr>
        <p:spPr>
          <a:xfrm>
            <a:off x="5117067" y="5512542"/>
            <a:ext cx="217681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800" i="1" dirty="0" smtClean="0"/>
              <a:t>podél siločáry</a:t>
            </a:r>
            <a:endParaRPr lang="cs-CZ" sz="2800" i="1" dirty="0">
              <a:solidFill>
                <a:srgbClr val="FF0000"/>
              </a:solidFill>
            </a:endParaRPr>
          </a:p>
        </p:txBody>
      </p:sp>
      <p:grpSp>
        <p:nvGrpSpPr>
          <p:cNvPr id="10" name="Skupina 9"/>
          <p:cNvGrpSpPr/>
          <p:nvPr/>
        </p:nvGrpSpPr>
        <p:grpSpPr>
          <a:xfrm>
            <a:off x="8802900" y="5215611"/>
            <a:ext cx="171498" cy="200261"/>
            <a:chOff x="8529126" y="4435951"/>
            <a:chExt cx="152496" cy="256440"/>
          </a:xfrm>
        </p:grpSpPr>
        <p:sp>
          <p:nvSpPr>
            <p:cNvPr id="3" name="Ovál 2"/>
            <p:cNvSpPr/>
            <p:nvPr/>
          </p:nvSpPr>
          <p:spPr>
            <a:xfrm>
              <a:off x="8529126" y="4435951"/>
              <a:ext cx="100726" cy="256440"/>
            </a:xfrm>
            <a:prstGeom prst="ellipse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sp>
          <p:nvSpPr>
            <p:cNvPr id="7" name="Volný tvar 6"/>
            <p:cNvSpPr/>
            <p:nvPr/>
          </p:nvSpPr>
          <p:spPr>
            <a:xfrm>
              <a:off x="8573139" y="4492130"/>
              <a:ext cx="108483" cy="123795"/>
            </a:xfrm>
            <a:custGeom>
              <a:avLst/>
              <a:gdLst>
                <a:gd name="connsiteX0" fmla="*/ 0 w 123825"/>
                <a:gd name="connsiteY0" fmla="*/ 209550 h 209550"/>
                <a:gd name="connsiteX1" fmla="*/ 66675 w 123825"/>
                <a:gd name="connsiteY1" fmla="*/ 0 h 209550"/>
                <a:gd name="connsiteX2" fmla="*/ 123825 w 123825"/>
                <a:gd name="connsiteY2" fmla="*/ 200025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3825" h="209550">
                  <a:moveTo>
                    <a:pt x="0" y="209550"/>
                  </a:moveTo>
                  <a:lnTo>
                    <a:pt x="66675" y="0"/>
                  </a:lnTo>
                  <a:lnTo>
                    <a:pt x="123825" y="200025"/>
                  </a:lnTo>
                </a:path>
              </a:pathLst>
            </a:cu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</p:grpSp>
      <p:sp>
        <p:nvSpPr>
          <p:cNvPr id="11" name="Obdélník 10"/>
          <p:cNvSpPr/>
          <p:nvPr/>
        </p:nvSpPr>
        <p:spPr>
          <a:xfrm>
            <a:off x="246536" y="5282164"/>
            <a:ext cx="57419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s-CZ" sz="2800" i="1" dirty="0" err="1">
                <a:solidFill>
                  <a:srgbClr val="FF0000"/>
                </a:solidFill>
              </a:rPr>
              <a:t>u</a:t>
            </a:r>
            <a:r>
              <a:rPr lang="cs-CZ" sz="2800" i="1" baseline="-25000" dirty="0" err="1">
                <a:solidFill>
                  <a:srgbClr val="FF0000"/>
                </a:solidFill>
              </a:rPr>
              <a:t>M</a:t>
            </a:r>
            <a:endParaRPr lang="cs-CZ" sz="2800" i="1" baseline="-25000" dirty="0">
              <a:solidFill>
                <a:srgbClr val="FF0000"/>
              </a:solidFill>
            </a:endParaRPr>
          </a:p>
        </p:txBody>
      </p:sp>
      <p:grpSp>
        <p:nvGrpSpPr>
          <p:cNvPr id="29" name="Skupina 28"/>
          <p:cNvGrpSpPr/>
          <p:nvPr/>
        </p:nvGrpSpPr>
        <p:grpSpPr>
          <a:xfrm>
            <a:off x="754135" y="5571546"/>
            <a:ext cx="171498" cy="200261"/>
            <a:chOff x="8529126" y="4435951"/>
            <a:chExt cx="152496" cy="256440"/>
          </a:xfrm>
        </p:grpSpPr>
        <p:sp>
          <p:nvSpPr>
            <p:cNvPr id="30" name="Ovál 29"/>
            <p:cNvSpPr/>
            <p:nvPr/>
          </p:nvSpPr>
          <p:spPr>
            <a:xfrm>
              <a:off x="8529126" y="4435951"/>
              <a:ext cx="100726" cy="256440"/>
            </a:xfrm>
            <a:prstGeom prst="ellipse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sp>
          <p:nvSpPr>
            <p:cNvPr id="31" name="Volný tvar 30"/>
            <p:cNvSpPr/>
            <p:nvPr/>
          </p:nvSpPr>
          <p:spPr>
            <a:xfrm>
              <a:off x="8573139" y="4492130"/>
              <a:ext cx="108483" cy="123795"/>
            </a:xfrm>
            <a:custGeom>
              <a:avLst/>
              <a:gdLst>
                <a:gd name="connsiteX0" fmla="*/ 0 w 123825"/>
                <a:gd name="connsiteY0" fmla="*/ 209550 h 209550"/>
                <a:gd name="connsiteX1" fmla="*/ 66675 w 123825"/>
                <a:gd name="connsiteY1" fmla="*/ 0 h 209550"/>
                <a:gd name="connsiteX2" fmla="*/ 123825 w 123825"/>
                <a:gd name="connsiteY2" fmla="*/ 200025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3825" h="209550">
                  <a:moveTo>
                    <a:pt x="0" y="209550"/>
                  </a:moveTo>
                  <a:lnTo>
                    <a:pt x="66675" y="0"/>
                  </a:lnTo>
                  <a:lnTo>
                    <a:pt x="123825" y="200025"/>
                  </a:lnTo>
                </a:path>
              </a:pathLst>
            </a:cu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</p:grpSp>
      <p:sp>
        <p:nvSpPr>
          <p:cNvPr id="32" name="TextovéPole 31"/>
          <p:cNvSpPr txBox="1"/>
          <p:nvPr/>
        </p:nvSpPr>
        <p:spPr>
          <a:xfrm>
            <a:off x="905414" y="5307820"/>
            <a:ext cx="228299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/>
              <a:t>= </a:t>
            </a:r>
            <a:r>
              <a:rPr lang="en-US" sz="2800" i="1" dirty="0" smtClean="0"/>
              <a:t>H</a:t>
            </a:r>
            <a:r>
              <a:rPr lang="en-US" sz="2800" i="1" dirty="0" smtClean="0">
                <a:latin typeface="Brush Script MT" panose="03060802040406070304" pitchFamily="66" charset="0"/>
              </a:rPr>
              <a:t>l</a:t>
            </a:r>
            <a:r>
              <a:rPr lang="en-US" sz="2800" dirty="0" smtClean="0"/>
              <a:t> = </a:t>
            </a:r>
            <a:r>
              <a:rPr lang="en-US" sz="2800" dirty="0"/>
              <a:t>2</a:t>
            </a:r>
            <a:r>
              <a:rPr lang="en-US" sz="2800" dirty="0">
                <a:sym typeface="Symbol"/>
              </a:rPr>
              <a:t></a:t>
            </a:r>
            <a:r>
              <a:rPr lang="en-US" sz="2800" i="1" dirty="0" smtClean="0">
                <a:sym typeface="Symbol"/>
              </a:rPr>
              <a:t>r</a:t>
            </a:r>
            <a:r>
              <a:rPr lang="cs-CZ" sz="2800" i="1" dirty="0" smtClean="0">
                <a:latin typeface="+mj-lt"/>
              </a:rPr>
              <a:t>H</a:t>
            </a:r>
            <a:r>
              <a:rPr lang="cs-CZ" sz="2800" i="1" dirty="0" smtClean="0">
                <a:latin typeface="Brush Script MT" panose="03060802040406070304" pitchFamily="66" charset="0"/>
              </a:rPr>
              <a:t> </a:t>
            </a:r>
            <a:r>
              <a:rPr lang="cs-CZ" sz="2800" i="1" dirty="0" smtClean="0">
                <a:latin typeface="+mj-lt"/>
              </a:rPr>
              <a:t>= I</a:t>
            </a:r>
            <a:endParaRPr lang="cs-CZ" sz="2800" i="1" dirty="0">
              <a:latin typeface="+mj-lt"/>
            </a:endParaRPr>
          </a:p>
        </p:txBody>
      </p:sp>
      <p:graphicFrame>
        <p:nvGraphicFramePr>
          <p:cNvPr id="12" name="Objekt 1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973344659"/>
              </p:ext>
            </p:extLst>
          </p:nvPr>
        </p:nvGraphicFramePr>
        <p:xfrm>
          <a:off x="3440532" y="5831040"/>
          <a:ext cx="1283999" cy="84689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410" name="Equation" r:id="rId4" imgW="596880" imgH="393480" progId="Equation.DSMT4">
                  <p:embed/>
                </p:oleObj>
              </mc:Choice>
              <mc:Fallback>
                <p:oleObj name="Equation" r:id="rId4" imgW="596880" imgH="39348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3440532" y="5831040"/>
                        <a:ext cx="1283999" cy="84689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33" name="Přímá spojnice se šipkou 32"/>
          <p:cNvCxnSpPr/>
          <p:nvPr/>
        </p:nvCxnSpPr>
        <p:spPr>
          <a:xfrm>
            <a:off x="3048218" y="5831040"/>
            <a:ext cx="324036" cy="388785"/>
          </a:xfrm>
          <a:prstGeom prst="straightConnector1">
            <a:avLst/>
          </a:prstGeom>
          <a:ln w="25400"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TextovéPole 34"/>
          <p:cNvSpPr txBox="1"/>
          <p:nvPr/>
        </p:nvSpPr>
        <p:spPr>
          <a:xfrm>
            <a:off x="5025078" y="216439"/>
            <a:ext cx="297921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800" i="1" dirty="0"/>
              <a:t>i</a:t>
            </a:r>
            <a:r>
              <a:rPr lang="cs-CZ" sz="2800" i="1" dirty="0" smtClean="0"/>
              <a:t>ntenzita </a:t>
            </a:r>
            <a:r>
              <a:rPr lang="cs-CZ" sz="2800" i="1" dirty="0" err="1" smtClean="0"/>
              <a:t>mag</a:t>
            </a:r>
            <a:r>
              <a:rPr lang="cs-CZ" sz="2800" i="1" dirty="0" smtClean="0"/>
              <a:t>. pole</a:t>
            </a:r>
            <a:endParaRPr lang="cs-CZ" sz="2800" i="1" dirty="0"/>
          </a:p>
        </p:txBody>
      </p:sp>
    </p:spTree>
    <p:extLst>
      <p:ext uri="{BB962C8B-B14F-4D97-AF65-F5344CB8AC3E}">
        <p14:creationId xmlns:p14="http://schemas.microsoft.com/office/powerpoint/2010/main" val="40431048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1614" y="225268"/>
            <a:ext cx="5940152" cy="44671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ovéPole 4"/>
          <p:cNvSpPr txBox="1"/>
          <p:nvPr/>
        </p:nvSpPr>
        <p:spPr>
          <a:xfrm>
            <a:off x="4633706" y="816333"/>
            <a:ext cx="40908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i="1" dirty="0" smtClean="0"/>
              <a:t>H</a:t>
            </a:r>
            <a:endParaRPr lang="cs-CZ" sz="2800" i="1" dirty="0"/>
          </a:p>
        </p:txBody>
      </p:sp>
      <p:sp>
        <p:nvSpPr>
          <p:cNvPr id="11" name="Obdélník 10"/>
          <p:cNvSpPr/>
          <p:nvPr/>
        </p:nvSpPr>
        <p:spPr>
          <a:xfrm>
            <a:off x="4551151" y="5309936"/>
            <a:ext cx="57419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s-CZ" sz="2800" i="1" dirty="0" err="1">
                <a:solidFill>
                  <a:srgbClr val="FF0000"/>
                </a:solidFill>
              </a:rPr>
              <a:t>u</a:t>
            </a:r>
            <a:r>
              <a:rPr lang="cs-CZ" sz="2800" i="1" baseline="-25000" dirty="0" err="1">
                <a:solidFill>
                  <a:srgbClr val="FF0000"/>
                </a:solidFill>
              </a:rPr>
              <a:t>M</a:t>
            </a:r>
            <a:endParaRPr lang="cs-CZ" sz="2800" i="1" baseline="-25000" dirty="0">
              <a:solidFill>
                <a:srgbClr val="FF0000"/>
              </a:solidFill>
            </a:endParaRPr>
          </a:p>
        </p:txBody>
      </p:sp>
      <p:grpSp>
        <p:nvGrpSpPr>
          <p:cNvPr id="29" name="Skupina 28"/>
          <p:cNvGrpSpPr/>
          <p:nvPr/>
        </p:nvGrpSpPr>
        <p:grpSpPr>
          <a:xfrm>
            <a:off x="5058750" y="5599318"/>
            <a:ext cx="171498" cy="200261"/>
            <a:chOff x="8529126" y="4435951"/>
            <a:chExt cx="152496" cy="256440"/>
          </a:xfrm>
        </p:grpSpPr>
        <p:sp>
          <p:nvSpPr>
            <p:cNvPr id="30" name="Ovál 29"/>
            <p:cNvSpPr/>
            <p:nvPr/>
          </p:nvSpPr>
          <p:spPr>
            <a:xfrm>
              <a:off x="8529126" y="4435951"/>
              <a:ext cx="100726" cy="256440"/>
            </a:xfrm>
            <a:prstGeom prst="ellipse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sp>
          <p:nvSpPr>
            <p:cNvPr id="31" name="Volný tvar 30"/>
            <p:cNvSpPr/>
            <p:nvPr/>
          </p:nvSpPr>
          <p:spPr>
            <a:xfrm>
              <a:off x="8573139" y="4492130"/>
              <a:ext cx="108483" cy="123795"/>
            </a:xfrm>
            <a:custGeom>
              <a:avLst/>
              <a:gdLst>
                <a:gd name="connsiteX0" fmla="*/ 0 w 123825"/>
                <a:gd name="connsiteY0" fmla="*/ 209550 h 209550"/>
                <a:gd name="connsiteX1" fmla="*/ 66675 w 123825"/>
                <a:gd name="connsiteY1" fmla="*/ 0 h 209550"/>
                <a:gd name="connsiteX2" fmla="*/ 123825 w 123825"/>
                <a:gd name="connsiteY2" fmla="*/ 200025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3825" h="209550">
                  <a:moveTo>
                    <a:pt x="0" y="209550"/>
                  </a:moveTo>
                  <a:lnTo>
                    <a:pt x="66675" y="0"/>
                  </a:lnTo>
                  <a:lnTo>
                    <a:pt x="123825" y="200025"/>
                  </a:lnTo>
                </a:path>
              </a:pathLst>
            </a:cu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</p:grpSp>
      <p:sp>
        <p:nvSpPr>
          <p:cNvPr id="9" name="Volný tvar 8"/>
          <p:cNvSpPr/>
          <p:nvPr/>
        </p:nvSpPr>
        <p:spPr>
          <a:xfrm>
            <a:off x="1389590" y="1550839"/>
            <a:ext cx="5210185" cy="2123748"/>
          </a:xfrm>
          <a:custGeom>
            <a:avLst/>
            <a:gdLst>
              <a:gd name="connsiteX0" fmla="*/ 1801285 w 5210185"/>
              <a:gd name="connsiteY0" fmla="*/ 144611 h 2123748"/>
              <a:gd name="connsiteX1" fmla="*/ 3058585 w 5210185"/>
              <a:gd name="connsiteY1" fmla="*/ 20786 h 2123748"/>
              <a:gd name="connsiteX2" fmla="*/ 4630210 w 5210185"/>
              <a:gd name="connsiteY2" fmla="*/ 525611 h 2123748"/>
              <a:gd name="connsiteX3" fmla="*/ 5182660 w 5210185"/>
              <a:gd name="connsiteY3" fmla="*/ 1725761 h 2123748"/>
              <a:gd name="connsiteX4" fmla="*/ 3877735 w 5210185"/>
              <a:gd name="connsiteY4" fmla="*/ 2116286 h 2123748"/>
              <a:gd name="connsiteX5" fmla="*/ 2487085 w 5210185"/>
              <a:gd name="connsiteY5" fmla="*/ 1449536 h 2123748"/>
              <a:gd name="connsiteX6" fmla="*/ 1353610 w 5210185"/>
              <a:gd name="connsiteY6" fmla="*/ 1344761 h 2123748"/>
              <a:gd name="connsiteX7" fmla="*/ 134410 w 5210185"/>
              <a:gd name="connsiteY7" fmla="*/ 973286 h 2123748"/>
              <a:gd name="connsiteX8" fmla="*/ 191560 w 5210185"/>
              <a:gd name="connsiteY8" fmla="*/ 420836 h 2123748"/>
              <a:gd name="connsiteX9" fmla="*/ 1563160 w 5210185"/>
              <a:gd name="connsiteY9" fmla="*/ 182711 h 21237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5210185" h="2123748">
                <a:moveTo>
                  <a:pt x="1801285" y="144611"/>
                </a:moveTo>
                <a:cubicBezTo>
                  <a:pt x="2194191" y="50948"/>
                  <a:pt x="2587098" y="-42714"/>
                  <a:pt x="3058585" y="20786"/>
                </a:cubicBezTo>
                <a:cubicBezTo>
                  <a:pt x="3530073" y="84286"/>
                  <a:pt x="4276198" y="241449"/>
                  <a:pt x="4630210" y="525611"/>
                </a:cubicBezTo>
                <a:cubicBezTo>
                  <a:pt x="4984222" y="809773"/>
                  <a:pt x="5308073" y="1460648"/>
                  <a:pt x="5182660" y="1725761"/>
                </a:cubicBezTo>
                <a:cubicBezTo>
                  <a:pt x="5057247" y="1990874"/>
                  <a:pt x="4326997" y="2162323"/>
                  <a:pt x="3877735" y="2116286"/>
                </a:cubicBezTo>
                <a:cubicBezTo>
                  <a:pt x="3428473" y="2070249"/>
                  <a:pt x="2907773" y="1578124"/>
                  <a:pt x="2487085" y="1449536"/>
                </a:cubicBezTo>
                <a:cubicBezTo>
                  <a:pt x="2066398" y="1320949"/>
                  <a:pt x="1745722" y="1424136"/>
                  <a:pt x="1353610" y="1344761"/>
                </a:cubicBezTo>
                <a:cubicBezTo>
                  <a:pt x="961498" y="1265386"/>
                  <a:pt x="328085" y="1127273"/>
                  <a:pt x="134410" y="973286"/>
                </a:cubicBezTo>
                <a:cubicBezTo>
                  <a:pt x="-59265" y="819299"/>
                  <a:pt x="-46565" y="552599"/>
                  <a:pt x="191560" y="420836"/>
                </a:cubicBezTo>
                <a:cubicBezTo>
                  <a:pt x="429685" y="289073"/>
                  <a:pt x="996422" y="235892"/>
                  <a:pt x="1563160" y="182711"/>
                </a:cubicBezTo>
              </a:path>
            </a:pathLst>
          </a:custGeom>
          <a:noFill/>
          <a:ln w="34925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cxnSp>
        <p:nvCxnSpPr>
          <p:cNvPr id="15" name="Přímá spojnice se šipkou 14"/>
          <p:cNvCxnSpPr/>
          <p:nvPr/>
        </p:nvCxnSpPr>
        <p:spPr>
          <a:xfrm flipH="1" flipV="1">
            <a:off x="6004738" y="2047875"/>
            <a:ext cx="161925" cy="161925"/>
          </a:xfrm>
          <a:prstGeom prst="straightConnector1">
            <a:avLst/>
          </a:prstGeom>
          <a:ln w="25400">
            <a:solidFill>
              <a:schemeClr val="accent6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Přímá spojnice 33"/>
          <p:cNvCxnSpPr/>
          <p:nvPr/>
        </p:nvCxnSpPr>
        <p:spPr>
          <a:xfrm flipH="1">
            <a:off x="4632394" y="3674587"/>
            <a:ext cx="666750" cy="912397"/>
          </a:xfrm>
          <a:prstGeom prst="line">
            <a:avLst/>
          </a:prstGeom>
          <a:ln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TextovéPole 34"/>
          <p:cNvSpPr txBox="1"/>
          <p:nvPr/>
        </p:nvSpPr>
        <p:spPr>
          <a:xfrm>
            <a:off x="4654845" y="4430781"/>
            <a:ext cx="26642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800" i="1" dirty="0" smtClean="0">
                <a:solidFill>
                  <a:schemeClr val="accent6"/>
                </a:solidFill>
                <a:latin typeface="Brush Script MT" panose="03060802040406070304" pitchFamily="66" charset="0"/>
              </a:rPr>
              <a:t>l</a:t>
            </a:r>
            <a:endParaRPr lang="cs-CZ" sz="2800" i="1" dirty="0">
              <a:solidFill>
                <a:schemeClr val="accent6"/>
              </a:solidFill>
            </a:endParaRPr>
          </a:p>
        </p:txBody>
      </p:sp>
      <p:cxnSp>
        <p:nvCxnSpPr>
          <p:cNvPr id="37" name="Přímá spojnice se šipkou 36"/>
          <p:cNvCxnSpPr/>
          <p:nvPr/>
        </p:nvCxnSpPr>
        <p:spPr>
          <a:xfrm>
            <a:off x="4723120" y="867271"/>
            <a:ext cx="319672" cy="0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Přímá spojnice se šipkou 38"/>
          <p:cNvCxnSpPr/>
          <p:nvPr/>
        </p:nvCxnSpPr>
        <p:spPr>
          <a:xfrm flipH="1" flipV="1">
            <a:off x="4273253" y="1350814"/>
            <a:ext cx="1296024" cy="495074"/>
          </a:xfrm>
          <a:prstGeom prst="straightConnector1">
            <a:avLst/>
          </a:prstGeom>
          <a:ln w="3492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Ovál 17"/>
          <p:cNvSpPr/>
          <p:nvPr/>
        </p:nvSpPr>
        <p:spPr>
          <a:xfrm>
            <a:off x="5452288" y="1756538"/>
            <a:ext cx="144016" cy="144016"/>
          </a:xfrm>
          <a:prstGeom prst="ellipse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graphicFrame>
        <p:nvGraphicFramePr>
          <p:cNvPr id="41" name="Objekt 4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79771157"/>
              </p:ext>
            </p:extLst>
          </p:nvPr>
        </p:nvGraphicFramePr>
        <p:xfrm>
          <a:off x="5299144" y="5356666"/>
          <a:ext cx="1919288" cy="8858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431" name="Equation" r:id="rId4" imgW="825480" imgH="380880" progId="Equation.DSMT4">
                  <p:embed/>
                </p:oleObj>
              </mc:Choice>
              <mc:Fallback>
                <p:oleObj name="Equation" r:id="rId4" imgW="825480" imgH="38088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5299144" y="5356666"/>
                        <a:ext cx="1919288" cy="8858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0481987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 descr="Image result for magnet podkov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sp>
        <p:nvSpPr>
          <p:cNvPr id="3" name="AutoShape 4" descr="Image result for magnet podkova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pic>
        <p:nvPicPr>
          <p:cNvPr id="32776" name="Picture 8" descr="Image result for magnet podkov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4255" y="792162"/>
            <a:ext cx="2466975" cy="18478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778" name="Picture 10" descr="Image result for magnet&quot;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8276" y="1184910"/>
            <a:ext cx="4431123" cy="33220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779" name="Picture 11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76850" y="4506913"/>
            <a:ext cx="2324100" cy="2019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Obdélník 3"/>
          <p:cNvSpPr/>
          <p:nvPr/>
        </p:nvSpPr>
        <p:spPr>
          <a:xfrm>
            <a:off x="5707380" y="4594860"/>
            <a:ext cx="388620" cy="48768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32781" name="Picture 13" descr="Image result for magnet depréz&quot;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99" y="2977782"/>
            <a:ext cx="4378325" cy="38706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223837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Obdélník 10"/>
          <p:cNvSpPr/>
          <p:nvPr/>
        </p:nvSpPr>
        <p:spPr>
          <a:xfrm>
            <a:off x="4704295" y="4377381"/>
            <a:ext cx="57419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s-CZ" sz="2800" i="1" dirty="0" err="1">
                <a:solidFill>
                  <a:srgbClr val="FF0000"/>
                </a:solidFill>
              </a:rPr>
              <a:t>u</a:t>
            </a:r>
            <a:r>
              <a:rPr lang="cs-CZ" sz="2800" i="1" baseline="-25000" dirty="0" err="1">
                <a:solidFill>
                  <a:srgbClr val="FF0000"/>
                </a:solidFill>
              </a:rPr>
              <a:t>M</a:t>
            </a:r>
            <a:endParaRPr lang="cs-CZ" sz="2800" i="1" baseline="-25000" dirty="0">
              <a:solidFill>
                <a:srgbClr val="FF0000"/>
              </a:solidFill>
            </a:endParaRPr>
          </a:p>
        </p:txBody>
      </p:sp>
      <p:grpSp>
        <p:nvGrpSpPr>
          <p:cNvPr id="29" name="Skupina 28"/>
          <p:cNvGrpSpPr/>
          <p:nvPr/>
        </p:nvGrpSpPr>
        <p:grpSpPr>
          <a:xfrm>
            <a:off x="5211894" y="4666763"/>
            <a:ext cx="171498" cy="200261"/>
            <a:chOff x="8529126" y="4435951"/>
            <a:chExt cx="152496" cy="256440"/>
          </a:xfrm>
        </p:grpSpPr>
        <p:sp>
          <p:nvSpPr>
            <p:cNvPr id="30" name="Ovál 29"/>
            <p:cNvSpPr/>
            <p:nvPr/>
          </p:nvSpPr>
          <p:spPr>
            <a:xfrm>
              <a:off x="8529126" y="4435951"/>
              <a:ext cx="100726" cy="256440"/>
            </a:xfrm>
            <a:prstGeom prst="ellipse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sp>
          <p:nvSpPr>
            <p:cNvPr id="31" name="Volný tvar 30"/>
            <p:cNvSpPr/>
            <p:nvPr/>
          </p:nvSpPr>
          <p:spPr>
            <a:xfrm>
              <a:off x="8573139" y="4492130"/>
              <a:ext cx="108483" cy="123795"/>
            </a:xfrm>
            <a:custGeom>
              <a:avLst/>
              <a:gdLst>
                <a:gd name="connsiteX0" fmla="*/ 0 w 123825"/>
                <a:gd name="connsiteY0" fmla="*/ 209550 h 209550"/>
                <a:gd name="connsiteX1" fmla="*/ 66675 w 123825"/>
                <a:gd name="connsiteY1" fmla="*/ 0 h 209550"/>
                <a:gd name="connsiteX2" fmla="*/ 123825 w 123825"/>
                <a:gd name="connsiteY2" fmla="*/ 200025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3825" h="209550">
                  <a:moveTo>
                    <a:pt x="0" y="209550"/>
                  </a:moveTo>
                  <a:lnTo>
                    <a:pt x="66675" y="0"/>
                  </a:lnTo>
                  <a:lnTo>
                    <a:pt x="123825" y="200025"/>
                  </a:lnTo>
                </a:path>
              </a:pathLst>
            </a:cu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</p:grpSp>
      <p:cxnSp>
        <p:nvCxnSpPr>
          <p:cNvPr id="15" name="Přímá spojnice se šipkou 14"/>
          <p:cNvCxnSpPr/>
          <p:nvPr/>
        </p:nvCxnSpPr>
        <p:spPr>
          <a:xfrm flipH="1" flipV="1">
            <a:off x="6004738" y="2047875"/>
            <a:ext cx="161925" cy="161925"/>
          </a:xfrm>
          <a:prstGeom prst="straightConnector1">
            <a:avLst/>
          </a:prstGeom>
          <a:ln w="25400">
            <a:solidFill>
              <a:schemeClr val="accent6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Ovál 17"/>
          <p:cNvSpPr/>
          <p:nvPr/>
        </p:nvSpPr>
        <p:spPr>
          <a:xfrm>
            <a:off x="5452288" y="1756538"/>
            <a:ext cx="144016" cy="144016"/>
          </a:xfrm>
          <a:prstGeom prst="ellipse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graphicFrame>
        <p:nvGraphicFramePr>
          <p:cNvPr id="41" name="Objekt 4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566384106"/>
              </p:ext>
            </p:extLst>
          </p:nvPr>
        </p:nvGraphicFramePr>
        <p:xfrm>
          <a:off x="5452288" y="4424111"/>
          <a:ext cx="1919288" cy="8858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461" name="Equation" r:id="rId3" imgW="825480" imgH="380880" progId="Equation.DSMT4">
                  <p:embed/>
                </p:oleObj>
              </mc:Choice>
              <mc:Fallback>
                <p:oleObj name="Equation" r:id="rId3" imgW="825480" imgH="38088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5452288" y="4424111"/>
                        <a:ext cx="1919288" cy="8858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8434" name="Picture 2" descr="https://i.stack.imgur.com/ZuDa9.gif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8375" y="992739"/>
            <a:ext cx="7939747" cy="29774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Obdélník 2"/>
          <p:cNvSpPr/>
          <p:nvPr/>
        </p:nvSpPr>
        <p:spPr>
          <a:xfrm>
            <a:off x="4286249" y="3381374"/>
            <a:ext cx="4257675" cy="86677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4" name="Volný tvar 3"/>
          <p:cNvSpPr/>
          <p:nvPr/>
        </p:nvSpPr>
        <p:spPr>
          <a:xfrm>
            <a:off x="1616957" y="1514226"/>
            <a:ext cx="5131460" cy="1229221"/>
          </a:xfrm>
          <a:custGeom>
            <a:avLst/>
            <a:gdLst>
              <a:gd name="connsiteX0" fmla="*/ 5103524 w 5131460"/>
              <a:gd name="connsiteY0" fmla="*/ 562440 h 1229221"/>
              <a:gd name="connsiteX1" fmla="*/ 4551074 w 5131460"/>
              <a:gd name="connsiteY1" fmla="*/ 114765 h 1229221"/>
              <a:gd name="connsiteX2" fmla="*/ 3798599 w 5131460"/>
              <a:gd name="connsiteY2" fmla="*/ 19515 h 1229221"/>
              <a:gd name="connsiteX3" fmla="*/ 2827049 w 5131460"/>
              <a:gd name="connsiteY3" fmla="*/ 465 h 1229221"/>
              <a:gd name="connsiteX4" fmla="*/ 1750724 w 5131460"/>
              <a:gd name="connsiteY4" fmla="*/ 29040 h 1229221"/>
              <a:gd name="connsiteX5" fmla="*/ 1026824 w 5131460"/>
              <a:gd name="connsiteY5" fmla="*/ 152865 h 1229221"/>
              <a:gd name="connsiteX6" fmla="*/ 236249 w 5131460"/>
              <a:gd name="connsiteY6" fmla="*/ 362415 h 1229221"/>
              <a:gd name="connsiteX7" fmla="*/ 26699 w 5131460"/>
              <a:gd name="connsiteY7" fmla="*/ 829140 h 1229221"/>
              <a:gd name="connsiteX8" fmla="*/ 741074 w 5131460"/>
              <a:gd name="connsiteY8" fmla="*/ 1105365 h 1229221"/>
              <a:gd name="connsiteX9" fmla="*/ 2017424 w 5131460"/>
              <a:gd name="connsiteY9" fmla="*/ 1229190 h 1229221"/>
              <a:gd name="connsiteX10" fmla="*/ 3179474 w 5131460"/>
              <a:gd name="connsiteY10" fmla="*/ 1095840 h 1229221"/>
              <a:gd name="connsiteX11" fmla="*/ 4208174 w 5131460"/>
              <a:gd name="connsiteY11" fmla="*/ 1191090 h 1229221"/>
              <a:gd name="connsiteX12" fmla="*/ 4960649 w 5131460"/>
              <a:gd name="connsiteY12" fmla="*/ 1114890 h 1229221"/>
              <a:gd name="connsiteX13" fmla="*/ 5103524 w 5131460"/>
              <a:gd name="connsiteY13" fmla="*/ 562440 h 12292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5131460" h="1229221">
                <a:moveTo>
                  <a:pt x="5103524" y="562440"/>
                </a:moveTo>
                <a:cubicBezTo>
                  <a:pt x="5035262" y="395753"/>
                  <a:pt x="4768561" y="205252"/>
                  <a:pt x="4551074" y="114765"/>
                </a:cubicBezTo>
                <a:cubicBezTo>
                  <a:pt x="4333587" y="24278"/>
                  <a:pt x="4085936" y="38565"/>
                  <a:pt x="3798599" y="19515"/>
                </a:cubicBezTo>
                <a:cubicBezTo>
                  <a:pt x="3511262" y="465"/>
                  <a:pt x="3168361" y="-1122"/>
                  <a:pt x="2827049" y="465"/>
                </a:cubicBezTo>
                <a:cubicBezTo>
                  <a:pt x="2485737" y="2052"/>
                  <a:pt x="2050762" y="3640"/>
                  <a:pt x="1750724" y="29040"/>
                </a:cubicBezTo>
                <a:cubicBezTo>
                  <a:pt x="1450686" y="54440"/>
                  <a:pt x="1279236" y="97302"/>
                  <a:pt x="1026824" y="152865"/>
                </a:cubicBezTo>
                <a:cubicBezTo>
                  <a:pt x="774411" y="208427"/>
                  <a:pt x="402936" y="249702"/>
                  <a:pt x="236249" y="362415"/>
                </a:cubicBezTo>
                <a:cubicBezTo>
                  <a:pt x="69561" y="475127"/>
                  <a:pt x="-57438" y="705315"/>
                  <a:pt x="26699" y="829140"/>
                </a:cubicBezTo>
                <a:cubicBezTo>
                  <a:pt x="110836" y="952965"/>
                  <a:pt x="409286" y="1038690"/>
                  <a:pt x="741074" y="1105365"/>
                </a:cubicBezTo>
                <a:cubicBezTo>
                  <a:pt x="1072862" y="1172040"/>
                  <a:pt x="1611024" y="1230778"/>
                  <a:pt x="2017424" y="1229190"/>
                </a:cubicBezTo>
                <a:cubicBezTo>
                  <a:pt x="2423824" y="1227603"/>
                  <a:pt x="2814349" y="1102190"/>
                  <a:pt x="3179474" y="1095840"/>
                </a:cubicBezTo>
                <a:cubicBezTo>
                  <a:pt x="3544599" y="1089490"/>
                  <a:pt x="3911311" y="1187915"/>
                  <a:pt x="4208174" y="1191090"/>
                </a:cubicBezTo>
                <a:cubicBezTo>
                  <a:pt x="4505036" y="1194265"/>
                  <a:pt x="4809837" y="1219665"/>
                  <a:pt x="4960649" y="1114890"/>
                </a:cubicBezTo>
                <a:cubicBezTo>
                  <a:pt x="5111461" y="1010115"/>
                  <a:pt x="5171786" y="729127"/>
                  <a:pt x="5103524" y="562440"/>
                </a:cubicBezTo>
                <a:close/>
              </a:path>
            </a:pathLst>
          </a:custGeom>
          <a:noFill/>
          <a:ln w="44450">
            <a:solidFill>
              <a:srgbClr val="FF000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cxnSp>
        <p:nvCxnSpPr>
          <p:cNvPr id="19" name="Přímá spojnice se šipkou 18"/>
          <p:cNvCxnSpPr/>
          <p:nvPr/>
        </p:nvCxnSpPr>
        <p:spPr>
          <a:xfrm flipH="1" flipV="1">
            <a:off x="6667456" y="1911034"/>
            <a:ext cx="80961" cy="233932"/>
          </a:xfrm>
          <a:prstGeom prst="straightConnector1">
            <a:avLst/>
          </a:prstGeom>
          <a:ln w="25400">
            <a:solidFill>
              <a:srgbClr val="FF0000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Přímá spojnice 33"/>
          <p:cNvCxnSpPr/>
          <p:nvPr/>
        </p:nvCxnSpPr>
        <p:spPr>
          <a:xfrm flipH="1">
            <a:off x="5596304" y="2743447"/>
            <a:ext cx="666750" cy="912397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TextovéPole 34"/>
          <p:cNvSpPr txBox="1"/>
          <p:nvPr/>
        </p:nvSpPr>
        <p:spPr>
          <a:xfrm>
            <a:off x="5319078" y="3553151"/>
            <a:ext cx="26642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800" i="1" dirty="0" smtClean="0">
                <a:solidFill>
                  <a:srgbClr val="FF0000"/>
                </a:solidFill>
                <a:latin typeface="Brush Script MT" panose="03060802040406070304" pitchFamily="66" charset="0"/>
              </a:rPr>
              <a:t>l</a:t>
            </a:r>
            <a:endParaRPr lang="cs-CZ" sz="2800" i="1" dirty="0">
              <a:solidFill>
                <a:srgbClr val="FF0000"/>
              </a:solidFill>
            </a:endParaRPr>
          </a:p>
        </p:txBody>
      </p:sp>
      <p:cxnSp>
        <p:nvCxnSpPr>
          <p:cNvPr id="21" name="Přímá spojnice se šipkou 20"/>
          <p:cNvCxnSpPr/>
          <p:nvPr/>
        </p:nvCxnSpPr>
        <p:spPr>
          <a:xfrm flipV="1">
            <a:off x="6748417" y="1514226"/>
            <a:ext cx="190499" cy="867024"/>
          </a:xfrm>
          <a:prstGeom prst="straightConnector1">
            <a:avLst/>
          </a:prstGeom>
          <a:ln w="3492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TextovéPole 24"/>
          <p:cNvSpPr txBox="1"/>
          <p:nvPr/>
        </p:nvSpPr>
        <p:spPr>
          <a:xfrm>
            <a:off x="7062581" y="1233318"/>
            <a:ext cx="40908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i="1" dirty="0" smtClean="0"/>
              <a:t>H</a:t>
            </a:r>
            <a:endParaRPr lang="cs-CZ" sz="2800" i="1" dirty="0"/>
          </a:p>
        </p:txBody>
      </p:sp>
      <p:cxnSp>
        <p:nvCxnSpPr>
          <p:cNvPr id="26" name="Přímá spojnice se šipkou 25"/>
          <p:cNvCxnSpPr/>
          <p:nvPr/>
        </p:nvCxnSpPr>
        <p:spPr>
          <a:xfrm>
            <a:off x="7151995" y="1284256"/>
            <a:ext cx="319672" cy="0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Přímá spojnice se šipkou 26"/>
          <p:cNvCxnSpPr/>
          <p:nvPr/>
        </p:nvCxnSpPr>
        <p:spPr>
          <a:xfrm flipV="1">
            <a:off x="3505156" y="3405349"/>
            <a:ext cx="1" cy="367639"/>
          </a:xfrm>
          <a:prstGeom prst="straightConnector1">
            <a:avLst/>
          </a:prstGeom>
          <a:ln w="25400">
            <a:solidFill>
              <a:srgbClr val="FF0000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Přímá spojnice se šipkou 31"/>
          <p:cNvCxnSpPr/>
          <p:nvPr/>
        </p:nvCxnSpPr>
        <p:spPr>
          <a:xfrm>
            <a:off x="4220743" y="3390899"/>
            <a:ext cx="1" cy="367639"/>
          </a:xfrm>
          <a:prstGeom prst="straightConnector1">
            <a:avLst/>
          </a:prstGeom>
          <a:ln w="25400">
            <a:solidFill>
              <a:srgbClr val="FF0000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TextovéPole 32"/>
          <p:cNvSpPr txBox="1"/>
          <p:nvPr/>
        </p:nvSpPr>
        <p:spPr>
          <a:xfrm>
            <a:off x="2995406" y="3366262"/>
            <a:ext cx="27443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800" i="1" dirty="0" smtClean="0">
                <a:solidFill>
                  <a:srgbClr val="FF0000"/>
                </a:solidFill>
              </a:rPr>
              <a:t>I</a:t>
            </a:r>
            <a:endParaRPr lang="cs-CZ" sz="2800" i="1" dirty="0">
              <a:solidFill>
                <a:srgbClr val="FF0000"/>
              </a:solidFill>
            </a:endParaRPr>
          </a:p>
        </p:txBody>
      </p:sp>
      <p:sp>
        <p:nvSpPr>
          <p:cNvPr id="36" name="TextovéPole 35"/>
          <p:cNvSpPr txBox="1"/>
          <p:nvPr/>
        </p:nvSpPr>
        <p:spPr>
          <a:xfrm>
            <a:off x="4367742" y="3385311"/>
            <a:ext cx="27443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800" i="1" dirty="0" smtClean="0">
                <a:solidFill>
                  <a:srgbClr val="FF0000"/>
                </a:solidFill>
              </a:rPr>
              <a:t>I</a:t>
            </a:r>
            <a:endParaRPr lang="cs-CZ" sz="2800" i="1" dirty="0">
              <a:solidFill>
                <a:srgbClr val="FF0000"/>
              </a:solidFill>
            </a:endParaRPr>
          </a:p>
        </p:txBody>
      </p:sp>
      <p:sp>
        <p:nvSpPr>
          <p:cNvPr id="38" name="Ovál 37"/>
          <p:cNvSpPr/>
          <p:nvPr/>
        </p:nvSpPr>
        <p:spPr>
          <a:xfrm>
            <a:off x="6667456" y="2327647"/>
            <a:ext cx="144016" cy="144016"/>
          </a:xfrm>
          <a:prstGeom prst="ellipse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575054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Image result for magnetic field&quot;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6" y="1412776"/>
            <a:ext cx="5568553" cy="44652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ovéPole 1"/>
          <p:cNvSpPr txBox="1"/>
          <p:nvPr/>
        </p:nvSpPr>
        <p:spPr>
          <a:xfrm>
            <a:off x="2085975" y="1571625"/>
            <a:ext cx="333375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cs-CZ" dirty="0"/>
          </a:p>
        </p:txBody>
      </p:sp>
      <p:cxnSp>
        <p:nvCxnSpPr>
          <p:cNvPr id="5" name="Přímá spojnice 4"/>
          <p:cNvCxnSpPr/>
          <p:nvPr/>
        </p:nvCxnSpPr>
        <p:spPr>
          <a:xfrm flipV="1">
            <a:off x="3551705" y="938643"/>
            <a:ext cx="561975" cy="59055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Obdélník 6"/>
          <p:cNvSpPr/>
          <p:nvPr/>
        </p:nvSpPr>
        <p:spPr>
          <a:xfrm>
            <a:off x="4102334" y="605389"/>
            <a:ext cx="57419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s-CZ" sz="2800" i="1" dirty="0" err="1">
                <a:solidFill>
                  <a:srgbClr val="FF0000"/>
                </a:solidFill>
              </a:rPr>
              <a:t>u</a:t>
            </a:r>
            <a:r>
              <a:rPr lang="cs-CZ" sz="2800" i="1" baseline="-25000" dirty="0" err="1">
                <a:solidFill>
                  <a:srgbClr val="FF0000"/>
                </a:solidFill>
              </a:rPr>
              <a:t>M</a:t>
            </a:r>
            <a:endParaRPr lang="cs-CZ" sz="2800" i="1" baseline="-25000" dirty="0">
              <a:solidFill>
                <a:srgbClr val="FF0000"/>
              </a:solidFill>
            </a:endParaRPr>
          </a:p>
        </p:txBody>
      </p:sp>
      <p:grpSp>
        <p:nvGrpSpPr>
          <p:cNvPr id="8" name="Skupina 7"/>
          <p:cNvGrpSpPr/>
          <p:nvPr/>
        </p:nvGrpSpPr>
        <p:grpSpPr>
          <a:xfrm>
            <a:off x="4609933" y="894771"/>
            <a:ext cx="171498" cy="200261"/>
            <a:chOff x="8529126" y="4435951"/>
            <a:chExt cx="152496" cy="256440"/>
          </a:xfrm>
        </p:grpSpPr>
        <p:sp>
          <p:nvSpPr>
            <p:cNvPr id="9" name="Ovál 8"/>
            <p:cNvSpPr/>
            <p:nvPr/>
          </p:nvSpPr>
          <p:spPr>
            <a:xfrm>
              <a:off x="8529126" y="4435951"/>
              <a:ext cx="100726" cy="256440"/>
            </a:xfrm>
            <a:prstGeom prst="ellipse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sp>
          <p:nvSpPr>
            <p:cNvPr id="10" name="Volný tvar 9"/>
            <p:cNvSpPr/>
            <p:nvPr/>
          </p:nvSpPr>
          <p:spPr>
            <a:xfrm>
              <a:off x="8573139" y="4492130"/>
              <a:ext cx="108483" cy="123795"/>
            </a:xfrm>
            <a:custGeom>
              <a:avLst/>
              <a:gdLst>
                <a:gd name="connsiteX0" fmla="*/ 0 w 123825"/>
                <a:gd name="connsiteY0" fmla="*/ 209550 h 209550"/>
                <a:gd name="connsiteX1" fmla="*/ 66675 w 123825"/>
                <a:gd name="connsiteY1" fmla="*/ 0 h 209550"/>
                <a:gd name="connsiteX2" fmla="*/ 123825 w 123825"/>
                <a:gd name="connsiteY2" fmla="*/ 200025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3825" h="209550">
                  <a:moveTo>
                    <a:pt x="0" y="209550"/>
                  </a:moveTo>
                  <a:lnTo>
                    <a:pt x="66675" y="0"/>
                  </a:lnTo>
                  <a:lnTo>
                    <a:pt x="123825" y="200025"/>
                  </a:lnTo>
                </a:path>
              </a:pathLst>
            </a:cu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</p:grpSp>
      <p:sp>
        <p:nvSpPr>
          <p:cNvPr id="11" name="TextovéPole 10"/>
          <p:cNvSpPr txBox="1"/>
          <p:nvPr/>
        </p:nvSpPr>
        <p:spPr>
          <a:xfrm>
            <a:off x="4761212" y="631045"/>
            <a:ext cx="71846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/>
              <a:t>= </a:t>
            </a:r>
            <a:r>
              <a:rPr lang="cs-CZ" sz="2800" dirty="0" smtClean="0"/>
              <a:t>9</a:t>
            </a:r>
            <a:r>
              <a:rPr lang="cs-CZ" sz="2800" i="1" dirty="0" smtClean="0">
                <a:solidFill>
                  <a:srgbClr val="FF0000"/>
                </a:solidFill>
                <a:latin typeface="+mj-lt"/>
              </a:rPr>
              <a:t>I</a:t>
            </a:r>
            <a:endParaRPr lang="cs-CZ" sz="2800" i="1" dirty="0">
              <a:solidFill>
                <a:srgbClr val="FF000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7813143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Image result for magnetic field&quot;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6" y="1412776"/>
            <a:ext cx="5568553" cy="44652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ovéPole 1"/>
          <p:cNvSpPr txBox="1"/>
          <p:nvPr/>
        </p:nvSpPr>
        <p:spPr>
          <a:xfrm>
            <a:off x="2085975" y="1571625"/>
            <a:ext cx="333375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cs-CZ" dirty="0"/>
          </a:p>
        </p:txBody>
      </p:sp>
      <p:cxnSp>
        <p:nvCxnSpPr>
          <p:cNvPr id="12" name="Přímá spojnice se šipkou 11"/>
          <p:cNvCxnSpPr/>
          <p:nvPr/>
        </p:nvCxnSpPr>
        <p:spPr>
          <a:xfrm flipV="1">
            <a:off x="2281237" y="1370210"/>
            <a:ext cx="190499" cy="867024"/>
          </a:xfrm>
          <a:prstGeom prst="straightConnector1">
            <a:avLst/>
          </a:prstGeom>
          <a:ln w="3492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ovéPole 12"/>
          <p:cNvSpPr txBox="1"/>
          <p:nvPr/>
        </p:nvSpPr>
        <p:spPr>
          <a:xfrm>
            <a:off x="1890130" y="993598"/>
            <a:ext cx="40908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i="1" dirty="0" smtClean="0">
                <a:solidFill>
                  <a:srgbClr val="FF0000"/>
                </a:solidFill>
              </a:rPr>
              <a:t>H</a:t>
            </a:r>
            <a:endParaRPr lang="cs-CZ" sz="2800" i="1" dirty="0">
              <a:solidFill>
                <a:srgbClr val="FF0000"/>
              </a:solidFill>
            </a:endParaRPr>
          </a:p>
        </p:txBody>
      </p:sp>
      <p:cxnSp>
        <p:nvCxnSpPr>
          <p:cNvPr id="14" name="Přímá spojnice se šipkou 13"/>
          <p:cNvCxnSpPr/>
          <p:nvPr/>
        </p:nvCxnSpPr>
        <p:spPr>
          <a:xfrm>
            <a:off x="1979544" y="1044536"/>
            <a:ext cx="319672" cy="0"/>
          </a:xfrm>
          <a:prstGeom prst="straightConnector1">
            <a:avLst/>
          </a:prstGeom>
          <a:ln w="190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Ovál 14"/>
          <p:cNvSpPr/>
          <p:nvPr/>
        </p:nvSpPr>
        <p:spPr>
          <a:xfrm>
            <a:off x="2200276" y="2183631"/>
            <a:ext cx="144016" cy="144016"/>
          </a:xfrm>
          <a:prstGeom prst="ellipse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1" name="TextovéPole 20"/>
          <p:cNvSpPr txBox="1"/>
          <p:nvPr/>
        </p:nvSpPr>
        <p:spPr>
          <a:xfrm>
            <a:off x="214951" y="941724"/>
            <a:ext cx="1426994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i="1" dirty="0">
                <a:solidFill>
                  <a:srgbClr val="FF0000"/>
                </a:solidFill>
              </a:rPr>
              <a:t>i</a:t>
            </a:r>
            <a:r>
              <a:rPr lang="cs-CZ" sz="2400" i="1" dirty="0" err="1" smtClean="0">
                <a:solidFill>
                  <a:srgbClr val="FF0000"/>
                </a:solidFill>
              </a:rPr>
              <a:t>ntenzita</a:t>
            </a:r>
            <a:endParaRPr lang="en-US" sz="2400" i="1" dirty="0" smtClean="0">
              <a:solidFill>
                <a:srgbClr val="FF0000"/>
              </a:solidFill>
            </a:endParaRPr>
          </a:p>
          <a:p>
            <a:r>
              <a:rPr lang="cs-CZ" sz="2400" i="1" dirty="0" err="1" smtClean="0">
                <a:solidFill>
                  <a:srgbClr val="FF0000"/>
                </a:solidFill>
              </a:rPr>
              <a:t>mag</a:t>
            </a:r>
            <a:r>
              <a:rPr lang="cs-CZ" sz="2400" i="1" dirty="0" smtClean="0">
                <a:solidFill>
                  <a:srgbClr val="FF0000"/>
                </a:solidFill>
              </a:rPr>
              <a:t>. pole</a:t>
            </a:r>
            <a:endParaRPr lang="en-US" sz="2400" i="1" dirty="0" smtClean="0">
              <a:solidFill>
                <a:srgbClr val="FF0000"/>
              </a:solidFill>
            </a:endParaRPr>
          </a:p>
          <a:p>
            <a:r>
              <a:rPr lang="en-US" sz="2400" i="1" dirty="0" smtClean="0">
                <a:solidFill>
                  <a:srgbClr val="FF0000"/>
                </a:solidFill>
              </a:rPr>
              <a:t>[A/m]</a:t>
            </a:r>
            <a:endParaRPr lang="cs-CZ" sz="2400" i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924233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Image result for magnetic field&quot;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6" y="1412776"/>
            <a:ext cx="5568553" cy="44652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ovéPole 1"/>
          <p:cNvSpPr txBox="1"/>
          <p:nvPr/>
        </p:nvSpPr>
        <p:spPr>
          <a:xfrm>
            <a:off x="2085975" y="1571625"/>
            <a:ext cx="333375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cs-CZ" dirty="0"/>
          </a:p>
        </p:txBody>
      </p:sp>
      <p:cxnSp>
        <p:nvCxnSpPr>
          <p:cNvPr id="12" name="Přímá spojnice se šipkou 11"/>
          <p:cNvCxnSpPr/>
          <p:nvPr/>
        </p:nvCxnSpPr>
        <p:spPr>
          <a:xfrm flipV="1">
            <a:off x="2281237" y="1370210"/>
            <a:ext cx="190499" cy="867024"/>
          </a:xfrm>
          <a:prstGeom prst="straightConnector1">
            <a:avLst/>
          </a:prstGeom>
          <a:ln w="3492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ovéPole 12"/>
          <p:cNvSpPr txBox="1"/>
          <p:nvPr/>
        </p:nvSpPr>
        <p:spPr>
          <a:xfrm>
            <a:off x="1890130" y="993598"/>
            <a:ext cx="40908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i="1" dirty="0" smtClean="0">
                <a:solidFill>
                  <a:srgbClr val="FF0000"/>
                </a:solidFill>
              </a:rPr>
              <a:t>H</a:t>
            </a:r>
            <a:endParaRPr lang="cs-CZ" sz="2800" i="1" dirty="0">
              <a:solidFill>
                <a:srgbClr val="FF0000"/>
              </a:solidFill>
            </a:endParaRPr>
          </a:p>
        </p:txBody>
      </p:sp>
      <p:cxnSp>
        <p:nvCxnSpPr>
          <p:cNvPr id="14" name="Přímá spojnice se šipkou 13"/>
          <p:cNvCxnSpPr/>
          <p:nvPr/>
        </p:nvCxnSpPr>
        <p:spPr>
          <a:xfrm>
            <a:off x="1979544" y="1044536"/>
            <a:ext cx="319672" cy="0"/>
          </a:xfrm>
          <a:prstGeom prst="straightConnector1">
            <a:avLst/>
          </a:prstGeom>
          <a:ln w="190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Ovál 14"/>
          <p:cNvSpPr/>
          <p:nvPr/>
        </p:nvSpPr>
        <p:spPr>
          <a:xfrm>
            <a:off x="2200276" y="2183631"/>
            <a:ext cx="144016" cy="144016"/>
          </a:xfrm>
          <a:prstGeom prst="ellipse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cxnSp>
        <p:nvCxnSpPr>
          <p:cNvPr id="16" name="Přímá spojnice se šipkou 15"/>
          <p:cNvCxnSpPr/>
          <p:nvPr/>
        </p:nvCxnSpPr>
        <p:spPr>
          <a:xfrm flipV="1">
            <a:off x="2296834" y="1124277"/>
            <a:ext cx="271463" cy="1108273"/>
          </a:xfrm>
          <a:prstGeom prst="straightConnector1">
            <a:avLst/>
          </a:prstGeom>
          <a:ln w="34925"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ovéPole 20"/>
          <p:cNvSpPr txBox="1"/>
          <p:nvPr/>
        </p:nvSpPr>
        <p:spPr>
          <a:xfrm>
            <a:off x="214951" y="941724"/>
            <a:ext cx="1426994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i="1" dirty="0">
                <a:solidFill>
                  <a:srgbClr val="FF0000"/>
                </a:solidFill>
              </a:rPr>
              <a:t>i</a:t>
            </a:r>
            <a:r>
              <a:rPr lang="cs-CZ" sz="2400" i="1" dirty="0" err="1" smtClean="0">
                <a:solidFill>
                  <a:srgbClr val="FF0000"/>
                </a:solidFill>
              </a:rPr>
              <a:t>ntenzita</a:t>
            </a:r>
            <a:endParaRPr lang="en-US" sz="2400" i="1" dirty="0" smtClean="0">
              <a:solidFill>
                <a:srgbClr val="FF0000"/>
              </a:solidFill>
            </a:endParaRPr>
          </a:p>
          <a:p>
            <a:r>
              <a:rPr lang="cs-CZ" sz="2400" i="1" dirty="0" err="1" smtClean="0">
                <a:solidFill>
                  <a:srgbClr val="FF0000"/>
                </a:solidFill>
              </a:rPr>
              <a:t>mag</a:t>
            </a:r>
            <a:r>
              <a:rPr lang="cs-CZ" sz="2400" i="1" dirty="0" smtClean="0">
                <a:solidFill>
                  <a:srgbClr val="FF0000"/>
                </a:solidFill>
              </a:rPr>
              <a:t>. pole</a:t>
            </a:r>
            <a:endParaRPr lang="en-US" sz="2400" i="1" dirty="0" smtClean="0">
              <a:solidFill>
                <a:srgbClr val="FF0000"/>
              </a:solidFill>
            </a:endParaRPr>
          </a:p>
          <a:p>
            <a:r>
              <a:rPr lang="en-US" sz="2400" i="1" dirty="0" smtClean="0">
                <a:solidFill>
                  <a:srgbClr val="FF0000"/>
                </a:solidFill>
              </a:rPr>
              <a:t>[A/m]</a:t>
            </a:r>
            <a:endParaRPr lang="cs-CZ" sz="2400" i="1" dirty="0">
              <a:solidFill>
                <a:srgbClr val="FF0000"/>
              </a:solidFill>
            </a:endParaRPr>
          </a:p>
        </p:txBody>
      </p:sp>
      <p:sp>
        <p:nvSpPr>
          <p:cNvPr id="22" name="TextovéPole 21"/>
          <p:cNvSpPr txBox="1"/>
          <p:nvPr/>
        </p:nvSpPr>
        <p:spPr>
          <a:xfrm>
            <a:off x="2737855" y="1035318"/>
            <a:ext cx="38023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i="1" dirty="0" smtClean="0">
                <a:solidFill>
                  <a:srgbClr val="00B050"/>
                </a:solidFill>
              </a:rPr>
              <a:t>B</a:t>
            </a:r>
            <a:endParaRPr lang="cs-CZ" sz="2800" i="1" dirty="0">
              <a:solidFill>
                <a:srgbClr val="00B050"/>
              </a:solidFill>
            </a:endParaRPr>
          </a:p>
        </p:txBody>
      </p:sp>
      <p:cxnSp>
        <p:nvCxnSpPr>
          <p:cNvPr id="23" name="Přímá spojnice se šipkou 22"/>
          <p:cNvCxnSpPr/>
          <p:nvPr/>
        </p:nvCxnSpPr>
        <p:spPr>
          <a:xfrm>
            <a:off x="2827269" y="1086256"/>
            <a:ext cx="319672" cy="0"/>
          </a:xfrm>
          <a:prstGeom prst="straightConnector1">
            <a:avLst/>
          </a:prstGeom>
          <a:ln w="19050"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extovéPole 23"/>
          <p:cNvSpPr txBox="1"/>
          <p:nvPr/>
        </p:nvSpPr>
        <p:spPr>
          <a:xfrm>
            <a:off x="2018363" y="169380"/>
            <a:ext cx="628300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400" i="1" dirty="0" err="1" smtClean="0">
                <a:solidFill>
                  <a:srgbClr val="00B050"/>
                </a:solidFill>
              </a:rPr>
              <a:t>mag</a:t>
            </a:r>
            <a:r>
              <a:rPr lang="cs-CZ" sz="2400" i="1" dirty="0" smtClean="0">
                <a:solidFill>
                  <a:srgbClr val="00B050"/>
                </a:solidFill>
              </a:rPr>
              <a:t>. </a:t>
            </a:r>
            <a:r>
              <a:rPr lang="en-US" sz="2400" i="1" dirty="0" err="1">
                <a:solidFill>
                  <a:srgbClr val="00B050"/>
                </a:solidFill>
              </a:rPr>
              <a:t>i</a:t>
            </a:r>
            <a:r>
              <a:rPr lang="en-US" sz="2400" i="1" dirty="0" err="1" smtClean="0">
                <a:solidFill>
                  <a:srgbClr val="00B050"/>
                </a:solidFill>
              </a:rPr>
              <a:t>ndukce</a:t>
            </a:r>
            <a:r>
              <a:rPr lang="en-US" sz="2400" i="1" dirty="0" smtClean="0">
                <a:solidFill>
                  <a:srgbClr val="00B050"/>
                </a:solidFill>
              </a:rPr>
              <a:t> </a:t>
            </a:r>
            <a:r>
              <a:rPr lang="en-US" sz="2400" dirty="0" smtClean="0">
                <a:solidFill>
                  <a:srgbClr val="00B050"/>
                </a:solidFill>
              </a:rPr>
              <a:t>[T]   [Tesla] </a:t>
            </a:r>
            <a:r>
              <a:rPr lang="en-US" sz="2400" i="1" dirty="0" smtClean="0">
                <a:solidFill>
                  <a:srgbClr val="00B050"/>
                </a:solidFill>
              </a:rPr>
              <a:t>.. </a:t>
            </a:r>
            <a:r>
              <a:rPr lang="cs-CZ" sz="2400" i="1" dirty="0" smtClean="0">
                <a:solidFill>
                  <a:srgbClr val="00B050"/>
                </a:solidFill>
              </a:rPr>
              <a:t>p</a:t>
            </a:r>
            <a:r>
              <a:rPr lang="en-US" sz="2400" i="1" dirty="0" smtClean="0">
                <a:solidFill>
                  <a:srgbClr val="00B050"/>
                </a:solidFill>
              </a:rPr>
              <a:t>lo</a:t>
            </a:r>
            <a:r>
              <a:rPr lang="cs-CZ" sz="2400" i="1" dirty="0" err="1" smtClean="0">
                <a:solidFill>
                  <a:srgbClr val="00B050"/>
                </a:solidFill>
              </a:rPr>
              <a:t>šná</a:t>
            </a:r>
            <a:r>
              <a:rPr lang="cs-CZ" sz="2400" i="1" dirty="0" smtClean="0">
                <a:solidFill>
                  <a:srgbClr val="00B050"/>
                </a:solidFill>
              </a:rPr>
              <a:t> hustota siločar</a:t>
            </a:r>
            <a:endParaRPr lang="cs-CZ" sz="2400" i="1" dirty="0">
              <a:solidFill>
                <a:srgbClr val="00B050"/>
              </a:solidFill>
            </a:endParaRPr>
          </a:p>
        </p:txBody>
      </p:sp>
      <p:graphicFrame>
        <p:nvGraphicFramePr>
          <p:cNvPr id="3" name="Objek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32237510"/>
              </p:ext>
            </p:extLst>
          </p:nvPr>
        </p:nvGraphicFramePr>
        <p:xfrm>
          <a:off x="6815609" y="5083514"/>
          <a:ext cx="1282700" cy="55769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552" name="Equation" r:id="rId4" imgW="583920" imgH="253800" progId="Equation.DSMT4">
                  <p:embed/>
                </p:oleObj>
              </mc:Choice>
              <mc:Fallback>
                <p:oleObj name="Equation" r:id="rId4" imgW="583920" imgH="25380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6815609" y="5083514"/>
                        <a:ext cx="1282700" cy="557696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0" name="TextovéPole 19"/>
          <p:cNvSpPr txBox="1"/>
          <p:nvPr/>
        </p:nvSpPr>
        <p:spPr>
          <a:xfrm>
            <a:off x="6709711" y="4504818"/>
            <a:ext cx="159165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800" dirty="0" smtClean="0"/>
              <a:t>Ve vakuu:</a:t>
            </a:r>
            <a:endParaRPr lang="cs-CZ" sz="2800" i="1" dirty="0">
              <a:solidFill>
                <a:srgbClr val="FF0000"/>
              </a:solidFill>
              <a:latin typeface="+mj-lt"/>
            </a:endParaRPr>
          </a:p>
        </p:txBody>
      </p:sp>
      <p:sp>
        <p:nvSpPr>
          <p:cNvPr id="25" name="TextovéPole 24"/>
          <p:cNvSpPr txBox="1"/>
          <p:nvPr/>
        </p:nvSpPr>
        <p:spPr>
          <a:xfrm>
            <a:off x="1979544" y="6209793"/>
            <a:ext cx="572092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800" dirty="0" smtClean="0"/>
              <a:t>Permeabilita vakua, </a:t>
            </a:r>
            <a:r>
              <a:rPr lang="cs-CZ" sz="2800" dirty="0" smtClean="0">
                <a:sym typeface="Symbol"/>
              </a:rPr>
              <a:t></a:t>
            </a:r>
            <a:r>
              <a:rPr lang="cs-CZ" sz="2800" baseline="-25000" dirty="0" smtClean="0">
                <a:sym typeface="Symbol"/>
              </a:rPr>
              <a:t>0</a:t>
            </a:r>
            <a:r>
              <a:rPr lang="cs-CZ" sz="2800" dirty="0" smtClean="0">
                <a:sym typeface="Symbol"/>
              </a:rPr>
              <a:t> = </a:t>
            </a:r>
            <a:r>
              <a:rPr lang="en-US" sz="2800" dirty="0" smtClean="0">
                <a:sym typeface="Symbol"/>
              </a:rPr>
              <a:t>4.10</a:t>
            </a:r>
            <a:r>
              <a:rPr lang="en-US" sz="2800" baseline="30000" dirty="0" smtClean="0">
                <a:sym typeface="Symbol"/>
              </a:rPr>
              <a:t>-7</a:t>
            </a:r>
            <a:r>
              <a:rPr lang="en-US" sz="2800" dirty="0" smtClean="0">
                <a:sym typeface="Symbol"/>
              </a:rPr>
              <a:t> H/m</a:t>
            </a:r>
            <a:endParaRPr lang="cs-CZ" sz="2800" i="1" dirty="0">
              <a:solidFill>
                <a:srgbClr val="FF0000"/>
              </a:solidFill>
              <a:latin typeface="+mj-lt"/>
            </a:endParaRPr>
          </a:p>
        </p:txBody>
      </p:sp>
      <p:sp>
        <p:nvSpPr>
          <p:cNvPr id="4" name="Volný tvar 3"/>
          <p:cNvSpPr/>
          <p:nvPr/>
        </p:nvSpPr>
        <p:spPr>
          <a:xfrm>
            <a:off x="4787106" y="5600700"/>
            <a:ext cx="2632869" cy="809625"/>
          </a:xfrm>
          <a:custGeom>
            <a:avLst/>
            <a:gdLst>
              <a:gd name="connsiteX0" fmla="*/ 2632869 w 2632869"/>
              <a:gd name="connsiteY0" fmla="*/ 0 h 809625"/>
              <a:gd name="connsiteX1" fmla="*/ 289719 w 2632869"/>
              <a:gd name="connsiteY1" fmla="*/ 447675 h 809625"/>
              <a:gd name="connsiteX2" fmla="*/ 118269 w 2632869"/>
              <a:gd name="connsiteY2" fmla="*/ 809625 h 8096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632869" h="809625">
                <a:moveTo>
                  <a:pt x="2632869" y="0"/>
                </a:moveTo>
                <a:cubicBezTo>
                  <a:pt x="1670844" y="156369"/>
                  <a:pt x="708819" y="312738"/>
                  <a:pt x="289719" y="447675"/>
                </a:cubicBezTo>
                <a:cubicBezTo>
                  <a:pt x="-129381" y="582612"/>
                  <a:pt x="-5556" y="696118"/>
                  <a:pt x="118269" y="809625"/>
                </a:cubicBezTo>
              </a:path>
            </a:pathLst>
          </a:custGeom>
          <a:noFill/>
          <a:ln w="15875">
            <a:solidFill>
              <a:srgbClr val="FF0000"/>
            </a:solidFill>
            <a:tailEnd type="arrow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6" name="TextovéPole 25"/>
          <p:cNvSpPr txBox="1"/>
          <p:nvPr/>
        </p:nvSpPr>
        <p:spPr>
          <a:xfrm>
            <a:off x="7786576" y="5966249"/>
            <a:ext cx="102957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/>
              <a:t>henry</a:t>
            </a:r>
            <a:endParaRPr lang="cs-CZ" sz="2800" i="1" dirty="0">
              <a:solidFill>
                <a:srgbClr val="FF0000"/>
              </a:solidFill>
              <a:latin typeface="+mj-lt"/>
            </a:endParaRPr>
          </a:p>
        </p:txBody>
      </p:sp>
      <p:sp>
        <p:nvSpPr>
          <p:cNvPr id="6" name="Volný tvar 5"/>
          <p:cNvSpPr/>
          <p:nvPr/>
        </p:nvSpPr>
        <p:spPr>
          <a:xfrm>
            <a:off x="6886575" y="6131120"/>
            <a:ext cx="914400" cy="193479"/>
          </a:xfrm>
          <a:custGeom>
            <a:avLst/>
            <a:gdLst>
              <a:gd name="connsiteX0" fmla="*/ 0 w 914400"/>
              <a:gd name="connsiteY0" fmla="*/ 126804 h 126804"/>
              <a:gd name="connsiteX1" fmla="*/ 400050 w 914400"/>
              <a:gd name="connsiteY1" fmla="*/ 2979 h 126804"/>
              <a:gd name="connsiteX2" fmla="*/ 914400 w 914400"/>
              <a:gd name="connsiteY2" fmla="*/ 50604 h 1268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914400" h="126804">
                <a:moveTo>
                  <a:pt x="0" y="126804"/>
                </a:moveTo>
                <a:cubicBezTo>
                  <a:pt x="123825" y="71241"/>
                  <a:pt x="247650" y="15679"/>
                  <a:pt x="400050" y="2979"/>
                </a:cubicBezTo>
                <a:cubicBezTo>
                  <a:pt x="552450" y="-9721"/>
                  <a:pt x="733425" y="20441"/>
                  <a:pt x="914400" y="50604"/>
                </a:cubicBezTo>
              </a:path>
            </a:pathLst>
          </a:custGeom>
          <a:noFill/>
          <a:ln w="19050">
            <a:solidFill>
              <a:srgbClr val="FF0000"/>
            </a:solidFill>
            <a:tailEnd type="arrow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12680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Image result for magnetic field&quot;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6" y="1412776"/>
            <a:ext cx="5568553" cy="44652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ovéPole 1"/>
          <p:cNvSpPr txBox="1"/>
          <p:nvPr/>
        </p:nvSpPr>
        <p:spPr>
          <a:xfrm>
            <a:off x="2085975" y="1571625"/>
            <a:ext cx="333375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cs-CZ" dirty="0"/>
          </a:p>
        </p:txBody>
      </p:sp>
      <p:cxnSp>
        <p:nvCxnSpPr>
          <p:cNvPr id="12" name="Přímá spojnice se šipkou 11"/>
          <p:cNvCxnSpPr/>
          <p:nvPr/>
        </p:nvCxnSpPr>
        <p:spPr>
          <a:xfrm flipV="1">
            <a:off x="2281237" y="1370210"/>
            <a:ext cx="190499" cy="867024"/>
          </a:xfrm>
          <a:prstGeom prst="straightConnector1">
            <a:avLst/>
          </a:prstGeom>
          <a:ln w="3492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ovéPole 12"/>
          <p:cNvSpPr txBox="1"/>
          <p:nvPr/>
        </p:nvSpPr>
        <p:spPr>
          <a:xfrm>
            <a:off x="1890130" y="993598"/>
            <a:ext cx="40908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i="1" dirty="0" smtClean="0">
                <a:solidFill>
                  <a:srgbClr val="FF0000"/>
                </a:solidFill>
              </a:rPr>
              <a:t>H</a:t>
            </a:r>
            <a:endParaRPr lang="cs-CZ" sz="2800" i="1" dirty="0">
              <a:solidFill>
                <a:srgbClr val="FF0000"/>
              </a:solidFill>
            </a:endParaRPr>
          </a:p>
        </p:txBody>
      </p:sp>
      <p:cxnSp>
        <p:nvCxnSpPr>
          <p:cNvPr id="14" name="Přímá spojnice se šipkou 13"/>
          <p:cNvCxnSpPr/>
          <p:nvPr/>
        </p:nvCxnSpPr>
        <p:spPr>
          <a:xfrm>
            <a:off x="1979544" y="1044536"/>
            <a:ext cx="319672" cy="0"/>
          </a:xfrm>
          <a:prstGeom prst="straightConnector1">
            <a:avLst/>
          </a:prstGeom>
          <a:ln w="190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Ovál 14"/>
          <p:cNvSpPr/>
          <p:nvPr/>
        </p:nvSpPr>
        <p:spPr>
          <a:xfrm>
            <a:off x="2200276" y="2183631"/>
            <a:ext cx="144016" cy="144016"/>
          </a:xfrm>
          <a:prstGeom prst="ellipse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cxnSp>
        <p:nvCxnSpPr>
          <p:cNvPr id="16" name="Přímá spojnice se šipkou 15"/>
          <p:cNvCxnSpPr/>
          <p:nvPr/>
        </p:nvCxnSpPr>
        <p:spPr>
          <a:xfrm flipV="1">
            <a:off x="2296834" y="1124277"/>
            <a:ext cx="271463" cy="1108273"/>
          </a:xfrm>
          <a:prstGeom prst="straightConnector1">
            <a:avLst/>
          </a:prstGeom>
          <a:ln w="34925"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ovéPole 20"/>
          <p:cNvSpPr txBox="1"/>
          <p:nvPr/>
        </p:nvSpPr>
        <p:spPr>
          <a:xfrm>
            <a:off x="214951" y="941724"/>
            <a:ext cx="1426994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i="1" dirty="0">
                <a:solidFill>
                  <a:srgbClr val="FF0000"/>
                </a:solidFill>
              </a:rPr>
              <a:t>i</a:t>
            </a:r>
            <a:r>
              <a:rPr lang="cs-CZ" sz="2400" i="1" dirty="0" err="1" smtClean="0">
                <a:solidFill>
                  <a:srgbClr val="FF0000"/>
                </a:solidFill>
              </a:rPr>
              <a:t>ntenzita</a:t>
            </a:r>
            <a:endParaRPr lang="en-US" sz="2400" i="1" dirty="0" smtClean="0">
              <a:solidFill>
                <a:srgbClr val="FF0000"/>
              </a:solidFill>
            </a:endParaRPr>
          </a:p>
          <a:p>
            <a:r>
              <a:rPr lang="cs-CZ" sz="2400" i="1" dirty="0" err="1" smtClean="0">
                <a:solidFill>
                  <a:srgbClr val="FF0000"/>
                </a:solidFill>
              </a:rPr>
              <a:t>mag</a:t>
            </a:r>
            <a:r>
              <a:rPr lang="cs-CZ" sz="2400" i="1" dirty="0" smtClean="0">
                <a:solidFill>
                  <a:srgbClr val="FF0000"/>
                </a:solidFill>
              </a:rPr>
              <a:t>. pole</a:t>
            </a:r>
            <a:endParaRPr lang="en-US" sz="2400" i="1" dirty="0" smtClean="0">
              <a:solidFill>
                <a:srgbClr val="FF0000"/>
              </a:solidFill>
            </a:endParaRPr>
          </a:p>
          <a:p>
            <a:r>
              <a:rPr lang="en-US" sz="2400" i="1" dirty="0" smtClean="0">
                <a:solidFill>
                  <a:srgbClr val="FF0000"/>
                </a:solidFill>
              </a:rPr>
              <a:t>[A/m]</a:t>
            </a:r>
            <a:endParaRPr lang="cs-CZ" sz="2400" i="1" dirty="0">
              <a:solidFill>
                <a:srgbClr val="FF0000"/>
              </a:solidFill>
            </a:endParaRPr>
          </a:p>
        </p:txBody>
      </p:sp>
      <p:sp>
        <p:nvSpPr>
          <p:cNvPr id="22" name="TextovéPole 21"/>
          <p:cNvSpPr txBox="1"/>
          <p:nvPr/>
        </p:nvSpPr>
        <p:spPr>
          <a:xfrm>
            <a:off x="2737855" y="1035318"/>
            <a:ext cx="38023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i="1" dirty="0" smtClean="0">
                <a:solidFill>
                  <a:srgbClr val="00B050"/>
                </a:solidFill>
              </a:rPr>
              <a:t>B</a:t>
            </a:r>
            <a:endParaRPr lang="cs-CZ" sz="2800" i="1" dirty="0">
              <a:solidFill>
                <a:srgbClr val="00B050"/>
              </a:solidFill>
            </a:endParaRPr>
          </a:p>
        </p:txBody>
      </p:sp>
      <p:cxnSp>
        <p:nvCxnSpPr>
          <p:cNvPr id="23" name="Přímá spojnice se šipkou 22"/>
          <p:cNvCxnSpPr/>
          <p:nvPr/>
        </p:nvCxnSpPr>
        <p:spPr>
          <a:xfrm>
            <a:off x="2827269" y="1086256"/>
            <a:ext cx="319672" cy="0"/>
          </a:xfrm>
          <a:prstGeom prst="straightConnector1">
            <a:avLst/>
          </a:prstGeom>
          <a:ln w="19050"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extovéPole 23"/>
          <p:cNvSpPr txBox="1"/>
          <p:nvPr/>
        </p:nvSpPr>
        <p:spPr>
          <a:xfrm>
            <a:off x="2018363" y="169380"/>
            <a:ext cx="628300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400" i="1" dirty="0" err="1" smtClean="0">
                <a:solidFill>
                  <a:srgbClr val="00B050"/>
                </a:solidFill>
              </a:rPr>
              <a:t>mag</a:t>
            </a:r>
            <a:r>
              <a:rPr lang="cs-CZ" sz="2400" i="1" dirty="0" smtClean="0">
                <a:solidFill>
                  <a:srgbClr val="00B050"/>
                </a:solidFill>
              </a:rPr>
              <a:t>. </a:t>
            </a:r>
            <a:r>
              <a:rPr lang="en-US" sz="2400" i="1" dirty="0" err="1">
                <a:solidFill>
                  <a:srgbClr val="00B050"/>
                </a:solidFill>
              </a:rPr>
              <a:t>i</a:t>
            </a:r>
            <a:r>
              <a:rPr lang="en-US" sz="2400" i="1" dirty="0" err="1" smtClean="0">
                <a:solidFill>
                  <a:srgbClr val="00B050"/>
                </a:solidFill>
              </a:rPr>
              <a:t>ndukce</a:t>
            </a:r>
            <a:r>
              <a:rPr lang="en-US" sz="2400" i="1" dirty="0" smtClean="0">
                <a:solidFill>
                  <a:srgbClr val="00B050"/>
                </a:solidFill>
              </a:rPr>
              <a:t> [T]   [Tesla] .. </a:t>
            </a:r>
            <a:r>
              <a:rPr lang="cs-CZ" sz="2400" i="1" dirty="0" smtClean="0">
                <a:solidFill>
                  <a:srgbClr val="00B050"/>
                </a:solidFill>
              </a:rPr>
              <a:t>p</a:t>
            </a:r>
            <a:r>
              <a:rPr lang="en-US" sz="2400" i="1" dirty="0" smtClean="0">
                <a:solidFill>
                  <a:srgbClr val="00B050"/>
                </a:solidFill>
              </a:rPr>
              <a:t>lo</a:t>
            </a:r>
            <a:r>
              <a:rPr lang="cs-CZ" sz="2400" i="1" dirty="0" err="1" smtClean="0">
                <a:solidFill>
                  <a:srgbClr val="00B050"/>
                </a:solidFill>
              </a:rPr>
              <a:t>šná</a:t>
            </a:r>
            <a:r>
              <a:rPr lang="cs-CZ" sz="2400" i="1" dirty="0" smtClean="0">
                <a:solidFill>
                  <a:srgbClr val="00B050"/>
                </a:solidFill>
              </a:rPr>
              <a:t> hustota siločar</a:t>
            </a:r>
            <a:endParaRPr lang="cs-CZ" sz="2400" i="1" dirty="0">
              <a:solidFill>
                <a:srgbClr val="00B050"/>
              </a:solidFill>
            </a:endParaRPr>
          </a:p>
        </p:txBody>
      </p:sp>
      <p:graphicFrame>
        <p:nvGraphicFramePr>
          <p:cNvPr id="3" name="Objek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219587246"/>
              </p:ext>
            </p:extLst>
          </p:nvPr>
        </p:nvGraphicFramePr>
        <p:xfrm>
          <a:off x="6815609" y="5083514"/>
          <a:ext cx="1282700" cy="55769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594" name="Equation" r:id="rId4" imgW="583920" imgH="253800" progId="Equation.DSMT4">
                  <p:embed/>
                </p:oleObj>
              </mc:Choice>
              <mc:Fallback>
                <p:oleObj name="Equation" r:id="rId4" imgW="583920" imgH="25380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6815609" y="5083514"/>
                        <a:ext cx="1282700" cy="557696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0" name="TextovéPole 19"/>
          <p:cNvSpPr txBox="1"/>
          <p:nvPr/>
        </p:nvSpPr>
        <p:spPr>
          <a:xfrm>
            <a:off x="6709711" y="4504818"/>
            <a:ext cx="159165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800" dirty="0" smtClean="0"/>
              <a:t>Ve vakuu:</a:t>
            </a:r>
            <a:endParaRPr lang="cs-CZ" sz="2800" i="1" dirty="0">
              <a:solidFill>
                <a:srgbClr val="FF0000"/>
              </a:solidFill>
              <a:latin typeface="+mj-lt"/>
            </a:endParaRPr>
          </a:p>
        </p:txBody>
      </p:sp>
      <p:sp>
        <p:nvSpPr>
          <p:cNvPr id="25" name="TextovéPole 24"/>
          <p:cNvSpPr txBox="1"/>
          <p:nvPr/>
        </p:nvSpPr>
        <p:spPr>
          <a:xfrm>
            <a:off x="1979544" y="6209793"/>
            <a:ext cx="572092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800" dirty="0" smtClean="0"/>
              <a:t>Permeabilita vakua, </a:t>
            </a:r>
            <a:r>
              <a:rPr lang="cs-CZ" sz="2800" dirty="0" smtClean="0">
                <a:sym typeface="Symbol"/>
              </a:rPr>
              <a:t></a:t>
            </a:r>
            <a:r>
              <a:rPr lang="cs-CZ" sz="2800" baseline="-25000" dirty="0" smtClean="0">
                <a:sym typeface="Symbol"/>
              </a:rPr>
              <a:t>0</a:t>
            </a:r>
            <a:r>
              <a:rPr lang="cs-CZ" sz="2800" dirty="0" smtClean="0">
                <a:sym typeface="Symbol"/>
              </a:rPr>
              <a:t> = </a:t>
            </a:r>
            <a:r>
              <a:rPr lang="en-US" sz="2800" dirty="0" smtClean="0">
                <a:sym typeface="Symbol"/>
              </a:rPr>
              <a:t>4.10</a:t>
            </a:r>
            <a:r>
              <a:rPr lang="en-US" sz="2800" baseline="30000" dirty="0" smtClean="0">
                <a:sym typeface="Symbol"/>
              </a:rPr>
              <a:t>-7</a:t>
            </a:r>
            <a:r>
              <a:rPr lang="en-US" sz="2800" dirty="0" smtClean="0">
                <a:sym typeface="Symbol"/>
              </a:rPr>
              <a:t> H/m</a:t>
            </a:r>
            <a:endParaRPr lang="cs-CZ" sz="2800" i="1" dirty="0">
              <a:solidFill>
                <a:srgbClr val="FF0000"/>
              </a:solidFill>
              <a:latin typeface="+mj-lt"/>
            </a:endParaRPr>
          </a:p>
        </p:txBody>
      </p:sp>
      <p:sp>
        <p:nvSpPr>
          <p:cNvPr id="4" name="Volný tvar 3"/>
          <p:cNvSpPr/>
          <p:nvPr/>
        </p:nvSpPr>
        <p:spPr>
          <a:xfrm>
            <a:off x="4787106" y="5600700"/>
            <a:ext cx="2632869" cy="809625"/>
          </a:xfrm>
          <a:custGeom>
            <a:avLst/>
            <a:gdLst>
              <a:gd name="connsiteX0" fmla="*/ 2632869 w 2632869"/>
              <a:gd name="connsiteY0" fmla="*/ 0 h 809625"/>
              <a:gd name="connsiteX1" fmla="*/ 289719 w 2632869"/>
              <a:gd name="connsiteY1" fmla="*/ 447675 h 809625"/>
              <a:gd name="connsiteX2" fmla="*/ 118269 w 2632869"/>
              <a:gd name="connsiteY2" fmla="*/ 809625 h 8096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632869" h="809625">
                <a:moveTo>
                  <a:pt x="2632869" y="0"/>
                </a:moveTo>
                <a:cubicBezTo>
                  <a:pt x="1670844" y="156369"/>
                  <a:pt x="708819" y="312738"/>
                  <a:pt x="289719" y="447675"/>
                </a:cubicBezTo>
                <a:cubicBezTo>
                  <a:pt x="-129381" y="582612"/>
                  <a:pt x="-5556" y="696118"/>
                  <a:pt x="118269" y="809625"/>
                </a:cubicBezTo>
              </a:path>
            </a:pathLst>
          </a:custGeom>
          <a:noFill/>
          <a:ln w="15875">
            <a:solidFill>
              <a:srgbClr val="FF0000"/>
            </a:solidFill>
            <a:tailEnd type="arrow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6" name="TextovéPole 25"/>
          <p:cNvSpPr txBox="1"/>
          <p:nvPr/>
        </p:nvSpPr>
        <p:spPr>
          <a:xfrm>
            <a:off x="7786576" y="5966249"/>
            <a:ext cx="102957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/>
              <a:t>henry</a:t>
            </a:r>
            <a:endParaRPr lang="cs-CZ" sz="2800" i="1" dirty="0">
              <a:solidFill>
                <a:srgbClr val="FF0000"/>
              </a:solidFill>
              <a:latin typeface="+mj-lt"/>
            </a:endParaRPr>
          </a:p>
        </p:txBody>
      </p:sp>
      <p:sp>
        <p:nvSpPr>
          <p:cNvPr id="6" name="Volný tvar 5"/>
          <p:cNvSpPr/>
          <p:nvPr/>
        </p:nvSpPr>
        <p:spPr>
          <a:xfrm>
            <a:off x="6886575" y="6131120"/>
            <a:ext cx="914400" cy="193479"/>
          </a:xfrm>
          <a:custGeom>
            <a:avLst/>
            <a:gdLst>
              <a:gd name="connsiteX0" fmla="*/ 0 w 914400"/>
              <a:gd name="connsiteY0" fmla="*/ 126804 h 126804"/>
              <a:gd name="connsiteX1" fmla="*/ 400050 w 914400"/>
              <a:gd name="connsiteY1" fmla="*/ 2979 h 126804"/>
              <a:gd name="connsiteX2" fmla="*/ 914400 w 914400"/>
              <a:gd name="connsiteY2" fmla="*/ 50604 h 1268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914400" h="126804">
                <a:moveTo>
                  <a:pt x="0" y="126804"/>
                </a:moveTo>
                <a:cubicBezTo>
                  <a:pt x="123825" y="71241"/>
                  <a:pt x="247650" y="15679"/>
                  <a:pt x="400050" y="2979"/>
                </a:cubicBezTo>
                <a:cubicBezTo>
                  <a:pt x="552450" y="-9721"/>
                  <a:pt x="733425" y="20441"/>
                  <a:pt x="914400" y="50604"/>
                </a:cubicBezTo>
              </a:path>
            </a:pathLst>
          </a:custGeom>
          <a:noFill/>
          <a:ln w="19050">
            <a:solidFill>
              <a:srgbClr val="FF0000"/>
            </a:solidFill>
            <a:tailEnd type="arrow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9" name="TextovéPole 18"/>
          <p:cNvSpPr txBox="1"/>
          <p:nvPr/>
        </p:nvSpPr>
        <p:spPr>
          <a:xfrm>
            <a:off x="4274108" y="731988"/>
            <a:ext cx="284494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800" dirty="0"/>
              <a:t>m</a:t>
            </a:r>
            <a:r>
              <a:rPr lang="en-US" sz="2800" dirty="0" smtClean="0"/>
              <a:t>ag. </a:t>
            </a:r>
            <a:r>
              <a:rPr lang="cs-CZ" sz="2800" dirty="0" smtClean="0"/>
              <a:t>i</a:t>
            </a:r>
            <a:r>
              <a:rPr lang="en-US" sz="2800" dirty="0" err="1" smtClean="0"/>
              <a:t>nduk</a:t>
            </a:r>
            <a:r>
              <a:rPr lang="cs-CZ" sz="2800" dirty="0" smtClean="0"/>
              <a:t>ční tok </a:t>
            </a:r>
            <a:endParaRPr lang="cs-CZ" sz="2800" i="1" dirty="0">
              <a:solidFill>
                <a:srgbClr val="FF0000"/>
              </a:solidFill>
              <a:latin typeface="+mj-lt"/>
            </a:endParaRPr>
          </a:p>
        </p:txBody>
      </p:sp>
      <p:graphicFrame>
        <p:nvGraphicFramePr>
          <p:cNvPr id="27" name="Objekt 2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32097897"/>
              </p:ext>
            </p:extLst>
          </p:nvPr>
        </p:nvGraphicFramePr>
        <p:xfrm>
          <a:off x="7119054" y="807533"/>
          <a:ext cx="1031875" cy="4476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595" name="Equation" r:id="rId6" imgW="469800" imgH="203040" progId="Equation.DSMT4">
                  <p:embed/>
                </p:oleObj>
              </mc:Choice>
              <mc:Fallback>
                <p:oleObj name="Equation" r:id="rId6" imgW="469800" imgH="20304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7119054" y="807533"/>
                        <a:ext cx="1031875" cy="4476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Ovál 4"/>
          <p:cNvSpPr/>
          <p:nvPr/>
        </p:nvSpPr>
        <p:spPr>
          <a:xfrm>
            <a:off x="6178550" y="2819400"/>
            <a:ext cx="231775" cy="1104900"/>
          </a:xfrm>
          <a:prstGeom prst="ellipse">
            <a:avLst/>
          </a:prstGeom>
          <a:solidFill>
            <a:srgbClr val="92D050"/>
          </a:solidFill>
          <a:ln>
            <a:solidFill>
              <a:srgbClr val="00B05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cxnSp>
        <p:nvCxnSpPr>
          <p:cNvPr id="8" name="Přímá spojnice 7"/>
          <p:cNvCxnSpPr>
            <a:stCxn id="5" idx="0"/>
          </p:cNvCxnSpPr>
          <p:nvPr/>
        </p:nvCxnSpPr>
        <p:spPr>
          <a:xfrm flipV="1">
            <a:off x="6294438" y="2057400"/>
            <a:ext cx="496887" cy="7620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TextovéPole 27"/>
          <p:cNvSpPr txBox="1"/>
          <p:nvPr/>
        </p:nvSpPr>
        <p:spPr>
          <a:xfrm>
            <a:off x="6738124" y="1660411"/>
            <a:ext cx="140455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800" dirty="0" smtClean="0"/>
              <a:t>plocha S</a:t>
            </a:r>
            <a:endParaRPr lang="cs-CZ" sz="2800" i="1" dirty="0">
              <a:solidFill>
                <a:srgbClr val="FF0000"/>
              </a:solidFill>
              <a:latin typeface="+mj-lt"/>
            </a:endParaRPr>
          </a:p>
        </p:txBody>
      </p:sp>
      <p:cxnSp>
        <p:nvCxnSpPr>
          <p:cNvPr id="10" name="Přímá spojnice 9"/>
          <p:cNvCxnSpPr/>
          <p:nvPr/>
        </p:nvCxnSpPr>
        <p:spPr>
          <a:xfrm flipH="1">
            <a:off x="6324600" y="3092450"/>
            <a:ext cx="85725" cy="12700"/>
          </a:xfrm>
          <a:prstGeom prst="line">
            <a:avLst/>
          </a:prstGeom>
          <a:ln w="3175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Přímá spojnice 28"/>
          <p:cNvCxnSpPr/>
          <p:nvPr/>
        </p:nvCxnSpPr>
        <p:spPr>
          <a:xfrm flipH="1">
            <a:off x="6324600" y="3257550"/>
            <a:ext cx="85725" cy="12700"/>
          </a:xfrm>
          <a:prstGeom prst="line">
            <a:avLst/>
          </a:prstGeom>
          <a:ln w="3175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Přímá spojnice 31"/>
          <p:cNvCxnSpPr/>
          <p:nvPr/>
        </p:nvCxnSpPr>
        <p:spPr>
          <a:xfrm flipH="1">
            <a:off x="6324600" y="3422650"/>
            <a:ext cx="85724" cy="0"/>
          </a:xfrm>
          <a:prstGeom prst="line">
            <a:avLst/>
          </a:prstGeom>
          <a:ln w="3175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Přímá spojnice 33"/>
          <p:cNvCxnSpPr/>
          <p:nvPr/>
        </p:nvCxnSpPr>
        <p:spPr>
          <a:xfrm flipH="1" flipV="1">
            <a:off x="6319836" y="3740150"/>
            <a:ext cx="142875" cy="44450"/>
          </a:xfrm>
          <a:prstGeom prst="line">
            <a:avLst/>
          </a:prstGeom>
          <a:ln w="3175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Přímá spojnice 35"/>
          <p:cNvCxnSpPr/>
          <p:nvPr/>
        </p:nvCxnSpPr>
        <p:spPr>
          <a:xfrm flipH="1" flipV="1">
            <a:off x="6329364" y="3557470"/>
            <a:ext cx="85724" cy="35162"/>
          </a:xfrm>
          <a:prstGeom prst="line">
            <a:avLst/>
          </a:prstGeom>
          <a:ln w="3175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771169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Image result for magnetic field&quot;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6" y="1412776"/>
            <a:ext cx="5568553" cy="44652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ovéPole 1"/>
          <p:cNvSpPr txBox="1"/>
          <p:nvPr/>
        </p:nvSpPr>
        <p:spPr>
          <a:xfrm>
            <a:off x="2085975" y="1571625"/>
            <a:ext cx="333375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cs-CZ" dirty="0"/>
          </a:p>
        </p:txBody>
      </p:sp>
      <p:cxnSp>
        <p:nvCxnSpPr>
          <p:cNvPr id="12" name="Přímá spojnice se šipkou 11"/>
          <p:cNvCxnSpPr/>
          <p:nvPr/>
        </p:nvCxnSpPr>
        <p:spPr>
          <a:xfrm flipV="1">
            <a:off x="2281237" y="1370210"/>
            <a:ext cx="190499" cy="867024"/>
          </a:xfrm>
          <a:prstGeom prst="straightConnector1">
            <a:avLst/>
          </a:prstGeom>
          <a:ln w="3492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ovéPole 12"/>
          <p:cNvSpPr txBox="1"/>
          <p:nvPr/>
        </p:nvSpPr>
        <p:spPr>
          <a:xfrm>
            <a:off x="1890130" y="993598"/>
            <a:ext cx="40908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i="1" dirty="0" smtClean="0">
                <a:solidFill>
                  <a:srgbClr val="FF0000"/>
                </a:solidFill>
              </a:rPr>
              <a:t>H</a:t>
            </a:r>
            <a:endParaRPr lang="cs-CZ" sz="2800" i="1" dirty="0">
              <a:solidFill>
                <a:srgbClr val="FF0000"/>
              </a:solidFill>
            </a:endParaRPr>
          </a:p>
        </p:txBody>
      </p:sp>
      <p:cxnSp>
        <p:nvCxnSpPr>
          <p:cNvPr id="14" name="Přímá spojnice se šipkou 13"/>
          <p:cNvCxnSpPr/>
          <p:nvPr/>
        </p:nvCxnSpPr>
        <p:spPr>
          <a:xfrm>
            <a:off x="1979544" y="1044536"/>
            <a:ext cx="319672" cy="0"/>
          </a:xfrm>
          <a:prstGeom prst="straightConnector1">
            <a:avLst/>
          </a:prstGeom>
          <a:ln w="190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Ovál 14"/>
          <p:cNvSpPr/>
          <p:nvPr/>
        </p:nvSpPr>
        <p:spPr>
          <a:xfrm>
            <a:off x="2200276" y="2183631"/>
            <a:ext cx="144016" cy="144016"/>
          </a:xfrm>
          <a:prstGeom prst="ellipse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cxnSp>
        <p:nvCxnSpPr>
          <p:cNvPr id="16" name="Přímá spojnice se šipkou 15"/>
          <p:cNvCxnSpPr/>
          <p:nvPr/>
        </p:nvCxnSpPr>
        <p:spPr>
          <a:xfrm flipV="1">
            <a:off x="2296834" y="1124277"/>
            <a:ext cx="271463" cy="1108273"/>
          </a:xfrm>
          <a:prstGeom prst="straightConnector1">
            <a:avLst/>
          </a:prstGeom>
          <a:ln w="34925"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ovéPole 20"/>
          <p:cNvSpPr txBox="1"/>
          <p:nvPr/>
        </p:nvSpPr>
        <p:spPr>
          <a:xfrm>
            <a:off x="214951" y="941724"/>
            <a:ext cx="1426994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i="1" dirty="0">
                <a:solidFill>
                  <a:srgbClr val="FF0000"/>
                </a:solidFill>
              </a:rPr>
              <a:t>i</a:t>
            </a:r>
            <a:r>
              <a:rPr lang="cs-CZ" sz="2400" i="1" dirty="0" err="1" smtClean="0">
                <a:solidFill>
                  <a:srgbClr val="FF0000"/>
                </a:solidFill>
              </a:rPr>
              <a:t>ntenzita</a:t>
            </a:r>
            <a:endParaRPr lang="en-US" sz="2400" i="1" dirty="0" smtClean="0">
              <a:solidFill>
                <a:srgbClr val="FF0000"/>
              </a:solidFill>
            </a:endParaRPr>
          </a:p>
          <a:p>
            <a:r>
              <a:rPr lang="cs-CZ" sz="2400" i="1" dirty="0" err="1" smtClean="0">
                <a:solidFill>
                  <a:srgbClr val="FF0000"/>
                </a:solidFill>
              </a:rPr>
              <a:t>mag</a:t>
            </a:r>
            <a:r>
              <a:rPr lang="cs-CZ" sz="2400" i="1" dirty="0" smtClean="0">
                <a:solidFill>
                  <a:srgbClr val="FF0000"/>
                </a:solidFill>
              </a:rPr>
              <a:t>. pole</a:t>
            </a:r>
            <a:endParaRPr lang="en-US" sz="2400" i="1" dirty="0" smtClean="0">
              <a:solidFill>
                <a:srgbClr val="FF0000"/>
              </a:solidFill>
            </a:endParaRPr>
          </a:p>
          <a:p>
            <a:r>
              <a:rPr lang="en-US" sz="2400" i="1" dirty="0" smtClean="0">
                <a:solidFill>
                  <a:srgbClr val="FF0000"/>
                </a:solidFill>
              </a:rPr>
              <a:t>[A/m]</a:t>
            </a:r>
            <a:endParaRPr lang="cs-CZ" sz="2400" i="1" dirty="0">
              <a:solidFill>
                <a:srgbClr val="FF0000"/>
              </a:solidFill>
            </a:endParaRPr>
          </a:p>
        </p:txBody>
      </p:sp>
      <p:sp>
        <p:nvSpPr>
          <p:cNvPr id="22" name="TextovéPole 21"/>
          <p:cNvSpPr txBox="1"/>
          <p:nvPr/>
        </p:nvSpPr>
        <p:spPr>
          <a:xfrm>
            <a:off x="2737855" y="1035318"/>
            <a:ext cx="38023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i="1" dirty="0" smtClean="0">
                <a:solidFill>
                  <a:srgbClr val="00B050"/>
                </a:solidFill>
              </a:rPr>
              <a:t>B</a:t>
            </a:r>
            <a:endParaRPr lang="cs-CZ" sz="2800" i="1" dirty="0">
              <a:solidFill>
                <a:srgbClr val="00B050"/>
              </a:solidFill>
            </a:endParaRPr>
          </a:p>
        </p:txBody>
      </p:sp>
      <p:cxnSp>
        <p:nvCxnSpPr>
          <p:cNvPr id="23" name="Přímá spojnice se šipkou 22"/>
          <p:cNvCxnSpPr/>
          <p:nvPr/>
        </p:nvCxnSpPr>
        <p:spPr>
          <a:xfrm>
            <a:off x="2827269" y="1086256"/>
            <a:ext cx="319672" cy="0"/>
          </a:xfrm>
          <a:prstGeom prst="straightConnector1">
            <a:avLst/>
          </a:prstGeom>
          <a:ln w="19050"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extovéPole 23"/>
          <p:cNvSpPr txBox="1"/>
          <p:nvPr/>
        </p:nvSpPr>
        <p:spPr>
          <a:xfrm>
            <a:off x="2018363" y="169380"/>
            <a:ext cx="628300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400" i="1" dirty="0" err="1" smtClean="0">
                <a:solidFill>
                  <a:srgbClr val="00B050"/>
                </a:solidFill>
              </a:rPr>
              <a:t>mag</a:t>
            </a:r>
            <a:r>
              <a:rPr lang="cs-CZ" sz="2400" i="1" dirty="0" smtClean="0">
                <a:solidFill>
                  <a:srgbClr val="00B050"/>
                </a:solidFill>
              </a:rPr>
              <a:t>. </a:t>
            </a:r>
            <a:r>
              <a:rPr lang="en-US" sz="2400" i="1" dirty="0" err="1">
                <a:solidFill>
                  <a:srgbClr val="00B050"/>
                </a:solidFill>
              </a:rPr>
              <a:t>i</a:t>
            </a:r>
            <a:r>
              <a:rPr lang="en-US" sz="2400" i="1" dirty="0" err="1" smtClean="0">
                <a:solidFill>
                  <a:srgbClr val="00B050"/>
                </a:solidFill>
              </a:rPr>
              <a:t>ndukce</a:t>
            </a:r>
            <a:r>
              <a:rPr lang="en-US" sz="2400" i="1" dirty="0" smtClean="0">
                <a:solidFill>
                  <a:srgbClr val="00B050"/>
                </a:solidFill>
              </a:rPr>
              <a:t> [T]   [Tesla] .. </a:t>
            </a:r>
            <a:r>
              <a:rPr lang="cs-CZ" sz="2400" i="1" dirty="0" smtClean="0">
                <a:solidFill>
                  <a:srgbClr val="00B050"/>
                </a:solidFill>
              </a:rPr>
              <a:t>p</a:t>
            </a:r>
            <a:r>
              <a:rPr lang="en-US" sz="2400" i="1" dirty="0" smtClean="0">
                <a:solidFill>
                  <a:srgbClr val="00B050"/>
                </a:solidFill>
              </a:rPr>
              <a:t>lo</a:t>
            </a:r>
            <a:r>
              <a:rPr lang="cs-CZ" sz="2400" i="1" dirty="0" err="1" smtClean="0">
                <a:solidFill>
                  <a:srgbClr val="00B050"/>
                </a:solidFill>
              </a:rPr>
              <a:t>šná</a:t>
            </a:r>
            <a:r>
              <a:rPr lang="cs-CZ" sz="2400" i="1" dirty="0" smtClean="0">
                <a:solidFill>
                  <a:srgbClr val="00B050"/>
                </a:solidFill>
              </a:rPr>
              <a:t> hustota siločar</a:t>
            </a:r>
            <a:endParaRPr lang="cs-CZ" sz="2400" i="1" dirty="0">
              <a:solidFill>
                <a:srgbClr val="00B050"/>
              </a:solidFill>
            </a:endParaRPr>
          </a:p>
        </p:txBody>
      </p:sp>
      <p:sp>
        <p:nvSpPr>
          <p:cNvPr id="19" name="TextovéPole 18"/>
          <p:cNvSpPr txBox="1"/>
          <p:nvPr/>
        </p:nvSpPr>
        <p:spPr>
          <a:xfrm>
            <a:off x="4274108" y="731988"/>
            <a:ext cx="284494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800" dirty="0"/>
              <a:t>m</a:t>
            </a:r>
            <a:r>
              <a:rPr lang="en-US" sz="2800" dirty="0" smtClean="0"/>
              <a:t>ag. </a:t>
            </a:r>
            <a:r>
              <a:rPr lang="cs-CZ" sz="2800" dirty="0" smtClean="0"/>
              <a:t>i</a:t>
            </a:r>
            <a:r>
              <a:rPr lang="en-US" sz="2800" dirty="0" err="1" smtClean="0"/>
              <a:t>nduk</a:t>
            </a:r>
            <a:r>
              <a:rPr lang="cs-CZ" sz="2800" dirty="0" smtClean="0"/>
              <a:t>ční tok </a:t>
            </a:r>
            <a:endParaRPr lang="cs-CZ" sz="2800" i="1" dirty="0">
              <a:solidFill>
                <a:srgbClr val="FF0000"/>
              </a:solidFill>
              <a:latin typeface="+mj-lt"/>
            </a:endParaRPr>
          </a:p>
        </p:txBody>
      </p:sp>
      <p:graphicFrame>
        <p:nvGraphicFramePr>
          <p:cNvPr id="27" name="Objekt 2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10747316"/>
              </p:ext>
            </p:extLst>
          </p:nvPr>
        </p:nvGraphicFramePr>
        <p:xfrm>
          <a:off x="7119054" y="807533"/>
          <a:ext cx="1031875" cy="4476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620" name="Equation" r:id="rId4" imgW="469800" imgH="203040" progId="Equation.DSMT4">
                  <p:embed/>
                </p:oleObj>
              </mc:Choice>
              <mc:Fallback>
                <p:oleObj name="Equation" r:id="rId4" imgW="469800" imgH="20304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7119054" y="807533"/>
                        <a:ext cx="1031875" cy="4476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Ovál 4"/>
          <p:cNvSpPr/>
          <p:nvPr/>
        </p:nvSpPr>
        <p:spPr>
          <a:xfrm>
            <a:off x="6178550" y="2819400"/>
            <a:ext cx="231775" cy="1104900"/>
          </a:xfrm>
          <a:prstGeom prst="ellipse">
            <a:avLst/>
          </a:prstGeom>
          <a:solidFill>
            <a:srgbClr val="92D050"/>
          </a:solidFill>
          <a:ln>
            <a:solidFill>
              <a:srgbClr val="00B05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cxnSp>
        <p:nvCxnSpPr>
          <p:cNvPr id="8" name="Přímá spojnice 7"/>
          <p:cNvCxnSpPr>
            <a:stCxn id="5" idx="0"/>
          </p:cNvCxnSpPr>
          <p:nvPr/>
        </p:nvCxnSpPr>
        <p:spPr>
          <a:xfrm flipV="1">
            <a:off x="6294438" y="2057400"/>
            <a:ext cx="496887" cy="7620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TextovéPole 27"/>
          <p:cNvSpPr txBox="1"/>
          <p:nvPr/>
        </p:nvSpPr>
        <p:spPr>
          <a:xfrm>
            <a:off x="6738124" y="1660411"/>
            <a:ext cx="140455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800" dirty="0" smtClean="0"/>
              <a:t>plocha S</a:t>
            </a:r>
            <a:endParaRPr lang="cs-CZ" sz="2800" i="1" dirty="0">
              <a:solidFill>
                <a:srgbClr val="FF0000"/>
              </a:solidFill>
              <a:latin typeface="+mj-lt"/>
            </a:endParaRPr>
          </a:p>
        </p:txBody>
      </p:sp>
      <p:cxnSp>
        <p:nvCxnSpPr>
          <p:cNvPr id="10" name="Přímá spojnice 9"/>
          <p:cNvCxnSpPr/>
          <p:nvPr/>
        </p:nvCxnSpPr>
        <p:spPr>
          <a:xfrm flipH="1">
            <a:off x="6324600" y="3092450"/>
            <a:ext cx="85725" cy="12700"/>
          </a:xfrm>
          <a:prstGeom prst="line">
            <a:avLst/>
          </a:prstGeom>
          <a:ln w="3175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Přímá spojnice 28"/>
          <p:cNvCxnSpPr/>
          <p:nvPr/>
        </p:nvCxnSpPr>
        <p:spPr>
          <a:xfrm flipH="1">
            <a:off x="6324600" y="3257550"/>
            <a:ext cx="85725" cy="12700"/>
          </a:xfrm>
          <a:prstGeom prst="line">
            <a:avLst/>
          </a:prstGeom>
          <a:ln w="3175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Přímá spojnice 31"/>
          <p:cNvCxnSpPr/>
          <p:nvPr/>
        </p:nvCxnSpPr>
        <p:spPr>
          <a:xfrm flipH="1">
            <a:off x="6324600" y="3422650"/>
            <a:ext cx="85724" cy="0"/>
          </a:xfrm>
          <a:prstGeom prst="line">
            <a:avLst/>
          </a:prstGeom>
          <a:ln w="3175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Přímá spojnice 33"/>
          <p:cNvCxnSpPr/>
          <p:nvPr/>
        </p:nvCxnSpPr>
        <p:spPr>
          <a:xfrm flipH="1" flipV="1">
            <a:off x="6319836" y="3740150"/>
            <a:ext cx="142875" cy="44450"/>
          </a:xfrm>
          <a:prstGeom prst="line">
            <a:avLst/>
          </a:prstGeom>
          <a:ln w="3175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Přímá spojnice 35"/>
          <p:cNvCxnSpPr/>
          <p:nvPr/>
        </p:nvCxnSpPr>
        <p:spPr>
          <a:xfrm flipH="1" flipV="1">
            <a:off x="6329364" y="3557470"/>
            <a:ext cx="85724" cy="35162"/>
          </a:xfrm>
          <a:prstGeom prst="line">
            <a:avLst/>
          </a:prstGeom>
          <a:ln w="3175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TextovéPole 29"/>
          <p:cNvSpPr txBox="1"/>
          <p:nvPr/>
        </p:nvSpPr>
        <p:spPr>
          <a:xfrm>
            <a:off x="6178551" y="4700738"/>
            <a:ext cx="29210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800" dirty="0" smtClean="0"/>
              <a:t>Pokud </a:t>
            </a:r>
            <a:r>
              <a:rPr lang="cs-CZ" sz="2800" i="1" dirty="0" smtClean="0"/>
              <a:t>B</a:t>
            </a:r>
            <a:r>
              <a:rPr lang="cs-CZ" sz="2800" dirty="0" smtClean="0"/>
              <a:t> není na ploše konstantní:</a:t>
            </a:r>
            <a:endParaRPr lang="cs-CZ" sz="2800" i="1" dirty="0">
              <a:solidFill>
                <a:srgbClr val="FF0000"/>
              </a:solidFill>
              <a:latin typeface="+mj-lt"/>
            </a:endParaRPr>
          </a:p>
        </p:txBody>
      </p:sp>
      <p:graphicFrame>
        <p:nvGraphicFramePr>
          <p:cNvPr id="7" name="Objek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96524290"/>
              </p:ext>
            </p:extLst>
          </p:nvPr>
        </p:nvGraphicFramePr>
        <p:xfrm>
          <a:off x="6488815" y="5808663"/>
          <a:ext cx="1682750" cy="8858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621" name="Equation" r:id="rId6" imgW="723600" imgH="380880" progId="Equation.DSMT4">
                  <p:embed/>
                </p:oleObj>
              </mc:Choice>
              <mc:Fallback>
                <p:oleObj name="Equation" r:id="rId6" imgW="723600" imgH="380880" progId="Equation.DSMT4">
                  <p:embed/>
                  <p:pic>
                    <p:nvPicPr>
                      <p:cNvPr id="0" name="Objekt 4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488815" y="5808663"/>
                        <a:ext cx="1682750" cy="8858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1" name="TextovéPole 30"/>
          <p:cNvSpPr txBox="1"/>
          <p:nvPr/>
        </p:nvSpPr>
        <p:spPr>
          <a:xfrm>
            <a:off x="6955631" y="1155193"/>
            <a:ext cx="205344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/>
              <a:t>[</a:t>
            </a:r>
            <a:r>
              <a:rPr lang="en-US" sz="2800" dirty="0" err="1" smtClean="0"/>
              <a:t>Wb</a:t>
            </a:r>
            <a:r>
              <a:rPr lang="en-US" sz="2800" dirty="0" smtClean="0"/>
              <a:t>]  Weber</a:t>
            </a:r>
            <a:endParaRPr lang="cs-CZ" sz="2800" i="1" dirty="0">
              <a:solidFill>
                <a:srgbClr val="FF000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3006126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02870"/>
            <a:ext cx="9144000" cy="66522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4822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014" y="1338697"/>
            <a:ext cx="6875145" cy="53126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ovéPole 2"/>
          <p:cNvSpPr txBox="1"/>
          <p:nvPr/>
        </p:nvSpPr>
        <p:spPr>
          <a:xfrm>
            <a:off x="3430902" y="3972789"/>
            <a:ext cx="659132" cy="46166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2400" i="1" dirty="0" smtClean="0">
                <a:sym typeface="Symbol"/>
              </a:rPr>
              <a:t></a:t>
            </a:r>
            <a:r>
              <a:rPr lang="en-US" sz="2400" i="1" baseline="-25000" dirty="0" smtClean="0">
                <a:sym typeface="Symbol"/>
              </a:rPr>
              <a:t>0</a:t>
            </a:r>
            <a:r>
              <a:rPr lang="en-US" sz="2400" i="1" dirty="0" smtClean="0"/>
              <a:t>H</a:t>
            </a:r>
            <a:endParaRPr lang="cs-CZ" sz="2400" i="1" dirty="0"/>
          </a:p>
        </p:txBody>
      </p:sp>
      <p:sp>
        <p:nvSpPr>
          <p:cNvPr id="41" name="TextovéPole 40"/>
          <p:cNvSpPr txBox="1"/>
          <p:nvPr/>
        </p:nvSpPr>
        <p:spPr>
          <a:xfrm>
            <a:off x="3476622" y="648641"/>
            <a:ext cx="1005840" cy="461665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r>
              <a:rPr lang="en-US" sz="2400" i="1" dirty="0" smtClean="0">
                <a:sym typeface="Symbol"/>
              </a:rPr>
              <a:t></a:t>
            </a:r>
            <a:r>
              <a:rPr lang="en-US" sz="2400" i="1" baseline="-25000" dirty="0" smtClean="0">
                <a:sym typeface="Symbol"/>
              </a:rPr>
              <a:t>r</a:t>
            </a:r>
            <a:r>
              <a:rPr lang="en-US" sz="2400" i="1" dirty="0" smtClean="0">
                <a:sym typeface="Symbol"/>
              </a:rPr>
              <a:t> &gt;&gt;</a:t>
            </a:r>
            <a:r>
              <a:rPr lang="en-US" sz="2400" dirty="0" smtClean="0">
                <a:sym typeface="Symbol"/>
              </a:rPr>
              <a:t>1</a:t>
            </a:r>
            <a:endParaRPr lang="cs-CZ" sz="2400" dirty="0"/>
          </a:p>
        </p:txBody>
      </p:sp>
      <p:sp>
        <p:nvSpPr>
          <p:cNvPr id="42" name="TextovéPole 41"/>
          <p:cNvSpPr txBox="1"/>
          <p:nvPr/>
        </p:nvSpPr>
        <p:spPr>
          <a:xfrm>
            <a:off x="4275586" y="4018956"/>
            <a:ext cx="1369274" cy="36933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lIns="0" tIns="0" rIns="0" bIns="0" rtlCol="0">
            <a:spAutoFit/>
          </a:bodyPr>
          <a:lstStyle/>
          <a:p>
            <a:r>
              <a:rPr lang="cs-CZ" sz="2400" b="1" i="1" dirty="0" smtClean="0">
                <a:sym typeface="Symbol"/>
              </a:rPr>
              <a:t>B</a:t>
            </a:r>
            <a:r>
              <a:rPr lang="cs-CZ" sz="2400" i="1" dirty="0" smtClean="0">
                <a:sym typeface="Symbol"/>
              </a:rPr>
              <a:t>´=</a:t>
            </a:r>
            <a:r>
              <a:rPr lang="en-US" sz="2400" i="1" dirty="0" smtClean="0">
                <a:sym typeface="Symbol"/>
              </a:rPr>
              <a:t></a:t>
            </a:r>
            <a:r>
              <a:rPr lang="en-US" sz="2400" i="1" baseline="-25000" dirty="0" smtClean="0">
                <a:sym typeface="Symbol"/>
              </a:rPr>
              <a:t>r </a:t>
            </a:r>
            <a:r>
              <a:rPr lang="en-US" sz="2400" i="1" dirty="0" smtClean="0">
                <a:sym typeface="Symbol"/>
              </a:rPr>
              <a:t></a:t>
            </a:r>
            <a:r>
              <a:rPr lang="en-US" sz="2400" i="1" baseline="-25000" dirty="0" smtClean="0">
                <a:sym typeface="Symbol"/>
              </a:rPr>
              <a:t>0</a:t>
            </a:r>
            <a:r>
              <a:rPr lang="en-US" sz="2400" i="1" dirty="0" smtClean="0">
                <a:sym typeface="Symbol"/>
              </a:rPr>
              <a:t>H</a:t>
            </a:r>
            <a:endParaRPr lang="cs-CZ" sz="2400" dirty="0"/>
          </a:p>
        </p:txBody>
      </p:sp>
      <p:sp>
        <p:nvSpPr>
          <p:cNvPr id="43" name="TextovéPole 42"/>
          <p:cNvSpPr txBox="1"/>
          <p:nvPr/>
        </p:nvSpPr>
        <p:spPr>
          <a:xfrm>
            <a:off x="4373880" y="648641"/>
            <a:ext cx="3688079" cy="461665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r>
              <a:rPr lang="cs-CZ" sz="2400" i="1" dirty="0" err="1">
                <a:sym typeface="Symbol"/>
              </a:rPr>
              <a:t>r</a:t>
            </a:r>
            <a:r>
              <a:rPr lang="en-US" sz="2400" i="1" dirty="0" err="1" smtClean="0">
                <a:sym typeface="Symbol"/>
              </a:rPr>
              <a:t>elativn</a:t>
            </a:r>
            <a:r>
              <a:rPr lang="cs-CZ" sz="2400" i="1" dirty="0" smtClean="0">
                <a:sym typeface="Symbol"/>
              </a:rPr>
              <a:t>í permeabilita železa</a:t>
            </a:r>
            <a:endParaRPr lang="cs-CZ" sz="2400" dirty="0"/>
          </a:p>
        </p:txBody>
      </p:sp>
      <p:sp>
        <p:nvSpPr>
          <p:cNvPr id="44" name="TextovéPole 43"/>
          <p:cNvSpPr txBox="1"/>
          <p:nvPr/>
        </p:nvSpPr>
        <p:spPr>
          <a:xfrm>
            <a:off x="6531106" y="1871889"/>
            <a:ext cx="395474" cy="36933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lIns="0" tIns="0" rIns="0" bIns="0" rtlCol="0">
            <a:spAutoFit/>
          </a:bodyPr>
          <a:lstStyle/>
          <a:p>
            <a:r>
              <a:rPr lang="cs-CZ" sz="2400" b="1" i="1" dirty="0" smtClean="0">
                <a:sym typeface="Symbol"/>
              </a:rPr>
              <a:t>B</a:t>
            </a:r>
            <a:r>
              <a:rPr lang="cs-CZ" sz="2400" i="1" dirty="0" smtClean="0">
                <a:sym typeface="Symbol"/>
              </a:rPr>
              <a:t>´</a:t>
            </a:r>
            <a:endParaRPr lang="cs-CZ" sz="2400" dirty="0"/>
          </a:p>
        </p:txBody>
      </p:sp>
      <p:sp>
        <p:nvSpPr>
          <p:cNvPr id="8" name="TextovéPole 7"/>
          <p:cNvSpPr txBox="1"/>
          <p:nvPr/>
        </p:nvSpPr>
        <p:spPr>
          <a:xfrm>
            <a:off x="1308720" y="125421"/>
            <a:ext cx="710085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800" dirty="0" smtClean="0"/>
              <a:t>Zesilování magnetického pole ve feromagnetiku</a:t>
            </a:r>
            <a:endParaRPr lang="cs-CZ" sz="2800" i="1" dirty="0">
              <a:solidFill>
                <a:srgbClr val="FF000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5215227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TextovéPole 40"/>
          <p:cNvSpPr txBox="1"/>
          <p:nvPr/>
        </p:nvSpPr>
        <p:spPr>
          <a:xfrm>
            <a:off x="3476622" y="648641"/>
            <a:ext cx="1005840" cy="461665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r>
              <a:rPr lang="en-US" sz="2400" i="1" dirty="0" smtClean="0">
                <a:sym typeface="Symbol"/>
              </a:rPr>
              <a:t></a:t>
            </a:r>
            <a:r>
              <a:rPr lang="en-US" sz="2400" i="1" baseline="-25000" dirty="0" smtClean="0">
                <a:sym typeface="Symbol"/>
              </a:rPr>
              <a:t>r</a:t>
            </a:r>
            <a:r>
              <a:rPr lang="en-US" sz="2400" i="1" dirty="0" smtClean="0">
                <a:sym typeface="Symbol"/>
              </a:rPr>
              <a:t> &gt;&gt;</a:t>
            </a:r>
            <a:r>
              <a:rPr lang="en-US" sz="2400" dirty="0" smtClean="0">
                <a:sym typeface="Symbol"/>
              </a:rPr>
              <a:t>1</a:t>
            </a:r>
            <a:endParaRPr lang="cs-CZ" sz="2400" dirty="0"/>
          </a:p>
        </p:txBody>
      </p:sp>
      <p:sp>
        <p:nvSpPr>
          <p:cNvPr id="43" name="TextovéPole 42"/>
          <p:cNvSpPr txBox="1"/>
          <p:nvPr/>
        </p:nvSpPr>
        <p:spPr>
          <a:xfrm>
            <a:off x="4373880" y="648641"/>
            <a:ext cx="3688079" cy="461665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r>
              <a:rPr lang="cs-CZ" sz="2400" i="1" dirty="0" err="1">
                <a:sym typeface="Symbol"/>
              </a:rPr>
              <a:t>r</a:t>
            </a:r>
            <a:r>
              <a:rPr lang="en-US" sz="2400" i="1" dirty="0" err="1" smtClean="0">
                <a:sym typeface="Symbol"/>
              </a:rPr>
              <a:t>elativn</a:t>
            </a:r>
            <a:r>
              <a:rPr lang="cs-CZ" sz="2400" i="1" dirty="0" smtClean="0">
                <a:sym typeface="Symbol"/>
              </a:rPr>
              <a:t>í permeabilita železa</a:t>
            </a:r>
            <a:endParaRPr lang="cs-CZ" sz="2400" dirty="0"/>
          </a:p>
        </p:txBody>
      </p:sp>
      <p:sp>
        <p:nvSpPr>
          <p:cNvPr id="8" name="TextovéPole 7"/>
          <p:cNvSpPr txBox="1"/>
          <p:nvPr/>
        </p:nvSpPr>
        <p:spPr>
          <a:xfrm>
            <a:off x="1308720" y="125421"/>
            <a:ext cx="710085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800" dirty="0" smtClean="0"/>
              <a:t>Zesilování magnetického pole ve feromagnetiku</a:t>
            </a:r>
            <a:endParaRPr lang="cs-CZ" sz="2800" i="1" dirty="0">
              <a:solidFill>
                <a:srgbClr val="FF0000"/>
              </a:solidFill>
              <a:latin typeface="+mj-lt"/>
            </a:endParaRPr>
          </a:p>
        </p:txBody>
      </p:sp>
      <p:grpSp>
        <p:nvGrpSpPr>
          <p:cNvPr id="9" name="Skupina 8"/>
          <p:cNvGrpSpPr/>
          <p:nvPr/>
        </p:nvGrpSpPr>
        <p:grpSpPr>
          <a:xfrm>
            <a:off x="4001168" y="3154393"/>
            <a:ext cx="1135380" cy="1266158"/>
            <a:chOff x="1828800" y="3062002"/>
            <a:chExt cx="1135380" cy="1266158"/>
          </a:xfrm>
        </p:grpSpPr>
        <p:grpSp>
          <p:nvGrpSpPr>
            <p:cNvPr id="5" name="Skupina 4"/>
            <p:cNvGrpSpPr/>
            <p:nvPr/>
          </p:nvGrpSpPr>
          <p:grpSpPr>
            <a:xfrm>
              <a:off x="1828800" y="3581400"/>
              <a:ext cx="1135380" cy="746760"/>
              <a:chOff x="1828800" y="3581400"/>
              <a:chExt cx="1135380" cy="746760"/>
            </a:xfrm>
          </p:grpSpPr>
          <p:sp>
            <p:nvSpPr>
              <p:cNvPr id="2" name="Ovál 1"/>
              <p:cNvSpPr/>
              <p:nvPr/>
            </p:nvSpPr>
            <p:spPr>
              <a:xfrm>
                <a:off x="1828800" y="3581400"/>
                <a:ext cx="1074420" cy="746760"/>
              </a:xfrm>
              <a:prstGeom prst="ellipse">
                <a:avLst/>
              </a:prstGeom>
              <a:noFill/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/>
              </a:p>
            </p:txBody>
          </p:sp>
          <p:sp>
            <p:nvSpPr>
              <p:cNvPr id="4" name="Volný tvar 3"/>
              <p:cNvSpPr/>
              <p:nvPr/>
            </p:nvSpPr>
            <p:spPr>
              <a:xfrm>
                <a:off x="2827020" y="3749040"/>
                <a:ext cx="137160" cy="175260"/>
              </a:xfrm>
              <a:custGeom>
                <a:avLst/>
                <a:gdLst>
                  <a:gd name="connsiteX0" fmla="*/ 0 w 137160"/>
                  <a:gd name="connsiteY0" fmla="*/ 175260 h 175260"/>
                  <a:gd name="connsiteX1" fmla="*/ 0 w 137160"/>
                  <a:gd name="connsiteY1" fmla="*/ 0 h 175260"/>
                  <a:gd name="connsiteX2" fmla="*/ 137160 w 137160"/>
                  <a:gd name="connsiteY2" fmla="*/ 91440 h 1752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37160" h="175260">
                    <a:moveTo>
                      <a:pt x="0" y="175260"/>
                    </a:moveTo>
                    <a:lnTo>
                      <a:pt x="0" y="0"/>
                    </a:lnTo>
                    <a:lnTo>
                      <a:pt x="137160" y="91440"/>
                    </a:lnTo>
                  </a:path>
                </a:pathLst>
              </a:custGeom>
              <a:noFill/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/>
              </a:p>
            </p:txBody>
          </p:sp>
        </p:grpSp>
        <p:cxnSp>
          <p:nvCxnSpPr>
            <p:cNvPr id="7" name="Přímá spojnice se šipkou 6"/>
            <p:cNvCxnSpPr/>
            <p:nvPr/>
          </p:nvCxnSpPr>
          <p:spPr>
            <a:xfrm flipV="1">
              <a:off x="2396490" y="3062002"/>
              <a:ext cx="0" cy="892778"/>
            </a:xfrm>
            <a:prstGeom prst="straightConnector1">
              <a:avLst/>
            </a:prstGeom>
            <a:ln w="25400">
              <a:solidFill>
                <a:srgbClr val="00B05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0" name="TextovéPole 9"/>
          <p:cNvSpPr txBox="1"/>
          <p:nvPr/>
        </p:nvSpPr>
        <p:spPr>
          <a:xfrm>
            <a:off x="5107184" y="3744395"/>
            <a:ext cx="42191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smtClean="0"/>
              <a:t>+q</a:t>
            </a:r>
            <a:endParaRPr lang="cs-CZ" dirty="0"/>
          </a:p>
        </p:txBody>
      </p:sp>
      <p:graphicFrame>
        <p:nvGraphicFramePr>
          <p:cNvPr id="11" name="Objekt 1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442240816"/>
              </p:ext>
            </p:extLst>
          </p:nvPr>
        </p:nvGraphicFramePr>
        <p:xfrm>
          <a:off x="933917" y="2910393"/>
          <a:ext cx="342900" cy="4556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771" name="Equation" r:id="rId3" imgW="190440" imgH="253800" progId="Equation.DSMT4">
                  <p:embed/>
                </p:oleObj>
              </mc:Choice>
              <mc:Fallback>
                <p:oleObj name="Equation" r:id="rId3" imgW="190440" imgH="25380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933917" y="2910393"/>
                        <a:ext cx="342900" cy="45561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35" name="Skupina 34"/>
          <p:cNvGrpSpPr/>
          <p:nvPr/>
        </p:nvGrpSpPr>
        <p:grpSpPr>
          <a:xfrm rot="18826641">
            <a:off x="749720" y="3238130"/>
            <a:ext cx="1135380" cy="1266158"/>
            <a:chOff x="1828800" y="3062002"/>
            <a:chExt cx="1135380" cy="1266158"/>
          </a:xfrm>
        </p:grpSpPr>
        <p:grpSp>
          <p:nvGrpSpPr>
            <p:cNvPr id="36" name="Skupina 35"/>
            <p:cNvGrpSpPr/>
            <p:nvPr/>
          </p:nvGrpSpPr>
          <p:grpSpPr>
            <a:xfrm>
              <a:off x="1828800" y="3581400"/>
              <a:ext cx="1135380" cy="746760"/>
              <a:chOff x="1828800" y="3581400"/>
              <a:chExt cx="1135380" cy="746760"/>
            </a:xfrm>
          </p:grpSpPr>
          <p:sp>
            <p:nvSpPr>
              <p:cNvPr id="38" name="Ovál 37"/>
              <p:cNvSpPr/>
              <p:nvPr/>
            </p:nvSpPr>
            <p:spPr>
              <a:xfrm>
                <a:off x="1828800" y="3581400"/>
                <a:ext cx="1074420" cy="746760"/>
              </a:xfrm>
              <a:prstGeom prst="ellipse">
                <a:avLst/>
              </a:prstGeom>
              <a:noFill/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/>
              </a:p>
            </p:txBody>
          </p:sp>
          <p:sp>
            <p:nvSpPr>
              <p:cNvPr id="39" name="Volný tvar 38"/>
              <p:cNvSpPr/>
              <p:nvPr/>
            </p:nvSpPr>
            <p:spPr>
              <a:xfrm>
                <a:off x="2827020" y="3749040"/>
                <a:ext cx="137160" cy="175260"/>
              </a:xfrm>
              <a:custGeom>
                <a:avLst/>
                <a:gdLst>
                  <a:gd name="connsiteX0" fmla="*/ 0 w 137160"/>
                  <a:gd name="connsiteY0" fmla="*/ 175260 h 175260"/>
                  <a:gd name="connsiteX1" fmla="*/ 0 w 137160"/>
                  <a:gd name="connsiteY1" fmla="*/ 0 h 175260"/>
                  <a:gd name="connsiteX2" fmla="*/ 137160 w 137160"/>
                  <a:gd name="connsiteY2" fmla="*/ 91440 h 1752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37160" h="175260">
                    <a:moveTo>
                      <a:pt x="0" y="175260"/>
                    </a:moveTo>
                    <a:lnTo>
                      <a:pt x="0" y="0"/>
                    </a:lnTo>
                    <a:lnTo>
                      <a:pt x="137160" y="91440"/>
                    </a:lnTo>
                  </a:path>
                </a:pathLst>
              </a:custGeom>
              <a:noFill/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/>
              </a:p>
            </p:txBody>
          </p:sp>
        </p:grpSp>
        <p:cxnSp>
          <p:nvCxnSpPr>
            <p:cNvPr id="37" name="Přímá spojnice se šipkou 36"/>
            <p:cNvCxnSpPr/>
            <p:nvPr/>
          </p:nvCxnSpPr>
          <p:spPr>
            <a:xfrm flipV="1">
              <a:off x="2396490" y="3062002"/>
              <a:ext cx="0" cy="892778"/>
            </a:xfrm>
            <a:prstGeom prst="straightConnector1">
              <a:avLst/>
            </a:prstGeom>
            <a:ln w="25400">
              <a:solidFill>
                <a:srgbClr val="00B05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aphicFrame>
        <p:nvGraphicFramePr>
          <p:cNvPr id="40" name="Objekt 3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53177657"/>
              </p:ext>
            </p:extLst>
          </p:nvPr>
        </p:nvGraphicFramePr>
        <p:xfrm>
          <a:off x="4621806" y="2971069"/>
          <a:ext cx="342900" cy="4556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772" name="Equation" r:id="rId5" imgW="190440" imgH="253800" progId="Equation.DSMT4">
                  <p:embed/>
                </p:oleObj>
              </mc:Choice>
              <mc:Fallback>
                <p:oleObj name="Equation" r:id="rId5" imgW="190440" imgH="25380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4621806" y="2971069"/>
                        <a:ext cx="342900" cy="45561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5" name="TextovéPole 44"/>
          <p:cNvSpPr txBox="1"/>
          <p:nvPr/>
        </p:nvSpPr>
        <p:spPr>
          <a:xfrm>
            <a:off x="1875675" y="3349607"/>
            <a:ext cx="42191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smtClean="0"/>
              <a:t>+q</a:t>
            </a:r>
            <a:endParaRPr lang="cs-CZ" dirty="0"/>
          </a:p>
        </p:txBody>
      </p:sp>
      <p:cxnSp>
        <p:nvCxnSpPr>
          <p:cNvPr id="17" name="Přímá spojnice se šipkou 16"/>
          <p:cNvCxnSpPr/>
          <p:nvPr/>
        </p:nvCxnSpPr>
        <p:spPr>
          <a:xfrm flipV="1">
            <a:off x="3785144" y="1772816"/>
            <a:ext cx="0" cy="417576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Přímá spojnice se šipkou 45"/>
          <p:cNvCxnSpPr/>
          <p:nvPr/>
        </p:nvCxnSpPr>
        <p:spPr>
          <a:xfrm flipV="1">
            <a:off x="3929160" y="1772816"/>
            <a:ext cx="0" cy="417576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Přímá spojnice se šipkou 46"/>
          <p:cNvCxnSpPr/>
          <p:nvPr/>
        </p:nvCxnSpPr>
        <p:spPr>
          <a:xfrm flipV="1">
            <a:off x="4073176" y="1772816"/>
            <a:ext cx="0" cy="417576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Přímá spojnice se šipkou 47"/>
          <p:cNvCxnSpPr/>
          <p:nvPr/>
        </p:nvCxnSpPr>
        <p:spPr>
          <a:xfrm flipV="1">
            <a:off x="4217192" y="1790065"/>
            <a:ext cx="0" cy="417576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Přímá spojnice se šipkou 48"/>
          <p:cNvCxnSpPr/>
          <p:nvPr/>
        </p:nvCxnSpPr>
        <p:spPr>
          <a:xfrm flipV="1">
            <a:off x="4361208" y="1790065"/>
            <a:ext cx="0" cy="417576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Přímá spojnice se šipkou 49"/>
          <p:cNvCxnSpPr/>
          <p:nvPr/>
        </p:nvCxnSpPr>
        <p:spPr>
          <a:xfrm flipV="1">
            <a:off x="4505224" y="1790065"/>
            <a:ext cx="0" cy="417576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Přímá spojnice se šipkou 50"/>
          <p:cNvCxnSpPr/>
          <p:nvPr/>
        </p:nvCxnSpPr>
        <p:spPr>
          <a:xfrm flipV="1">
            <a:off x="4649240" y="1772816"/>
            <a:ext cx="0" cy="417576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Přímá spojnice se šipkou 51"/>
          <p:cNvCxnSpPr/>
          <p:nvPr/>
        </p:nvCxnSpPr>
        <p:spPr>
          <a:xfrm flipV="1">
            <a:off x="4793256" y="1772816"/>
            <a:ext cx="0" cy="417576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Přímá spojnice se šipkou 52"/>
          <p:cNvCxnSpPr/>
          <p:nvPr/>
        </p:nvCxnSpPr>
        <p:spPr>
          <a:xfrm flipV="1">
            <a:off x="4937272" y="1772816"/>
            <a:ext cx="0" cy="417576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Přímá spojnice se šipkou 53"/>
          <p:cNvCxnSpPr/>
          <p:nvPr/>
        </p:nvCxnSpPr>
        <p:spPr>
          <a:xfrm flipV="1">
            <a:off x="5081288" y="1790065"/>
            <a:ext cx="0" cy="417576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Přímá spojnice se šipkou 54"/>
          <p:cNvCxnSpPr/>
          <p:nvPr/>
        </p:nvCxnSpPr>
        <p:spPr>
          <a:xfrm flipV="1">
            <a:off x="5225304" y="1790065"/>
            <a:ext cx="0" cy="417576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Přímá spojnice se šipkou 55"/>
          <p:cNvCxnSpPr/>
          <p:nvPr/>
        </p:nvCxnSpPr>
        <p:spPr>
          <a:xfrm flipV="1">
            <a:off x="5369320" y="1790065"/>
            <a:ext cx="0" cy="417576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Přímá spojnice se šipkou 56"/>
          <p:cNvCxnSpPr/>
          <p:nvPr/>
        </p:nvCxnSpPr>
        <p:spPr>
          <a:xfrm flipV="1">
            <a:off x="5513336" y="1790065"/>
            <a:ext cx="0" cy="417576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Přímá spojnice se šipkou 57"/>
          <p:cNvCxnSpPr/>
          <p:nvPr/>
        </p:nvCxnSpPr>
        <p:spPr>
          <a:xfrm flipV="1">
            <a:off x="5657352" y="1790065"/>
            <a:ext cx="0" cy="417576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Přímá spojnice se šipkou 59"/>
          <p:cNvCxnSpPr/>
          <p:nvPr/>
        </p:nvCxnSpPr>
        <p:spPr>
          <a:xfrm flipV="1">
            <a:off x="3641128" y="1774538"/>
            <a:ext cx="0" cy="417576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23" name="Objekt 2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49878640"/>
              </p:ext>
            </p:extLst>
          </p:nvPr>
        </p:nvGraphicFramePr>
        <p:xfrm>
          <a:off x="4450356" y="1268760"/>
          <a:ext cx="342900" cy="4556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773" name="Equation" r:id="rId7" imgW="190440" imgH="253800" progId="Equation.DSMT4">
                  <p:embed/>
                </p:oleObj>
              </mc:Choice>
              <mc:Fallback>
                <p:oleObj name="Equation" r:id="rId7" imgW="190440" imgH="253800" progId="Equation.DSMT4">
                  <p:embed/>
                  <p:pic>
                    <p:nvPicPr>
                      <p:cNvPr id="0" name="Objek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50356" y="1268760"/>
                        <a:ext cx="342900" cy="4556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1" name="TextovéPole 60"/>
          <p:cNvSpPr txBox="1"/>
          <p:nvPr/>
        </p:nvSpPr>
        <p:spPr>
          <a:xfrm>
            <a:off x="5868144" y="1328400"/>
            <a:ext cx="1368152" cy="461665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r>
              <a:rPr lang="cs-CZ" sz="2400" i="1" dirty="0" smtClean="0">
                <a:sym typeface="Symbol"/>
              </a:rPr>
              <a:t>Vakuum:</a:t>
            </a:r>
            <a:endParaRPr lang="cs-CZ" sz="2400" dirty="0"/>
          </a:p>
        </p:txBody>
      </p:sp>
      <p:graphicFrame>
        <p:nvGraphicFramePr>
          <p:cNvPr id="25" name="Objekt 2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66518128"/>
              </p:ext>
            </p:extLst>
          </p:nvPr>
        </p:nvGraphicFramePr>
        <p:xfrm>
          <a:off x="5896136" y="2017531"/>
          <a:ext cx="800100" cy="4556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774" name="Equation" r:id="rId9" imgW="444240" imgH="253800" progId="Equation.DSMT4">
                  <p:embed/>
                </p:oleObj>
              </mc:Choice>
              <mc:Fallback>
                <p:oleObj name="Equation" r:id="rId9" imgW="444240" imgH="253800" progId="Equation.DSMT4">
                  <p:embed/>
                  <p:pic>
                    <p:nvPicPr>
                      <p:cNvPr id="0" name="Objekt 2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896136" y="2017531"/>
                        <a:ext cx="800100" cy="4556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2" name="TextovéPole 61"/>
          <p:cNvSpPr txBox="1"/>
          <p:nvPr/>
        </p:nvSpPr>
        <p:spPr>
          <a:xfrm>
            <a:off x="5981268" y="3698228"/>
            <a:ext cx="1368152" cy="461665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r>
              <a:rPr lang="cs-CZ" sz="2400" i="1" dirty="0" smtClean="0">
                <a:sym typeface="Symbol"/>
              </a:rPr>
              <a:t>Železo:</a:t>
            </a:r>
            <a:endParaRPr lang="cs-CZ" sz="2400" dirty="0"/>
          </a:p>
        </p:txBody>
      </p:sp>
      <p:graphicFrame>
        <p:nvGraphicFramePr>
          <p:cNvPr id="26" name="Objekt 2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648015360"/>
              </p:ext>
            </p:extLst>
          </p:nvPr>
        </p:nvGraphicFramePr>
        <p:xfrm>
          <a:off x="5959475" y="4365625"/>
          <a:ext cx="1050925" cy="4556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775" name="Equation" r:id="rId11" imgW="583920" imgH="253800" progId="Equation.DSMT4">
                  <p:embed/>
                </p:oleObj>
              </mc:Choice>
              <mc:Fallback>
                <p:oleObj name="Equation" r:id="rId11" imgW="583920" imgH="253800" progId="Equation.DSMT4">
                  <p:embed/>
                  <p:pic>
                    <p:nvPicPr>
                      <p:cNvPr id="0" name="Objekt 2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959475" y="4365625"/>
                        <a:ext cx="1050925" cy="4556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3" name="Objekt 6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61654118"/>
              </p:ext>
            </p:extLst>
          </p:nvPr>
        </p:nvGraphicFramePr>
        <p:xfrm>
          <a:off x="5838825" y="2508250"/>
          <a:ext cx="914400" cy="8207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776" name="Equation" r:id="rId13" imgW="507960" imgH="457200" progId="Equation.DSMT4">
                  <p:embed/>
                </p:oleObj>
              </mc:Choice>
              <mc:Fallback>
                <p:oleObj name="Equation" r:id="rId13" imgW="507960" imgH="457200" progId="Equation.DSMT4">
                  <p:embed/>
                  <p:pic>
                    <p:nvPicPr>
                      <p:cNvPr id="0" name="Objekt 2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838825" y="2508250"/>
                        <a:ext cx="914400" cy="8207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5600" name="Objekt 2559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33198193"/>
              </p:ext>
            </p:extLst>
          </p:nvPr>
        </p:nvGraphicFramePr>
        <p:xfrm>
          <a:off x="5868144" y="5013176"/>
          <a:ext cx="1782763" cy="8207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777" name="Equation" r:id="rId15" imgW="990360" imgH="457200" progId="Equation.DSMT4">
                  <p:embed/>
                </p:oleObj>
              </mc:Choice>
              <mc:Fallback>
                <p:oleObj name="Equation" r:id="rId15" imgW="990360" imgH="457200" progId="Equation.DSMT4">
                  <p:embed/>
                  <p:pic>
                    <p:nvPicPr>
                      <p:cNvPr id="0" name="Objekt 6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868144" y="5013176"/>
                        <a:ext cx="1782763" cy="8207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6" name="TextovéPole 65"/>
          <p:cNvSpPr txBox="1"/>
          <p:nvPr/>
        </p:nvSpPr>
        <p:spPr>
          <a:xfrm>
            <a:off x="2108470" y="6165304"/>
            <a:ext cx="1368152" cy="461665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r>
              <a:rPr lang="cs-CZ" sz="2400" i="1" dirty="0" smtClean="0">
                <a:sym typeface="Symbol"/>
              </a:rPr>
              <a:t>Obecně:</a:t>
            </a:r>
            <a:endParaRPr lang="cs-CZ" sz="2400" dirty="0"/>
          </a:p>
        </p:txBody>
      </p:sp>
      <p:sp>
        <p:nvSpPr>
          <p:cNvPr id="25601" name="Ovál 25600"/>
          <p:cNvSpPr/>
          <p:nvPr/>
        </p:nvSpPr>
        <p:spPr>
          <a:xfrm>
            <a:off x="7020272" y="5445224"/>
            <a:ext cx="576064" cy="520601"/>
          </a:xfrm>
          <a:prstGeom prst="ellipse">
            <a:avLst/>
          </a:prstGeom>
          <a:noFill/>
          <a:ln>
            <a:solidFill>
              <a:srgbClr val="FF000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graphicFrame>
        <p:nvGraphicFramePr>
          <p:cNvPr id="25603" name="Objekt 2560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947637176"/>
              </p:ext>
            </p:extLst>
          </p:nvPr>
        </p:nvGraphicFramePr>
        <p:xfrm>
          <a:off x="7596336" y="5870029"/>
          <a:ext cx="274638" cy="2952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778" name="Equation" r:id="rId17" imgW="152280" imgH="164880" progId="Equation.DSMT4">
                  <p:embed/>
                </p:oleObj>
              </mc:Choice>
              <mc:Fallback>
                <p:oleObj name="Equation" r:id="rId17" imgW="152280" imgH="164880" progId="Equation.DSMT4">
                  <p:embed/>
                  <p:pic>
                    <p:nvPicPr>
                      <p:cNvPr id="0" name="Objekt 2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596336" y="5870029"/>
                        <a:ext cx="274638" cy="2952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5604" name="Objekt 2560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78689309"/>
              </p:ext>
            </p:extLst>
          </p:nvPr>
        </p:nvGraphicFramePr>
        <p:xfrm>
          <a:off x="3524179" y="6171356"/>
          <a:ext cx="2009775" cy="4556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779" name="Equation" r:id="rId19" imgW="1117440" imgH="253800" progId="Equation.DSMT4">
                  <p:embed/>
                </p:oleObj>
              </mc:Choice>
              <mc:Fallback>
                <p:oleObj name="Equation" r:id="rId19" imgW="1117440" imgH="253800" progId="Equation.DSMT4">
                  <p:embed/>
                  <p:pic>
                    <p:nvPicPr>
                      <p:cNvPr id="0" name="Objekt 2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24179" y="6171356"/>
                        <a:ext cx="2009775" cy="4556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360217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ovéPole 7"/>
          <p:cNvSpPr txBox="1"/>
          <p:nvPr/>
        </p:nvSpPr>
        <p:spPr>
          <a:xfrm>
            <a:off x="1308720" y="125421"/>
            <a:ext cx="486473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800" dirty="0" smtClean="0"/>
              <a:t>Toroid</a:t>
            </a:r>
            <a:r>
              <a:rPr lang="en-US" sz="2800" dirty="0" smtClean="0"/>
              <a:t>n</a:t>
            </a:r>
            <a:r>
              <a:rPr lang="cs-CZ" sz="2800" dirty="0" smtClean="0"/>
              <a:t>í cívka v elektrotechnice</a:t>
            </a:r>
            <a:endParaRPr lang="cs-CZ" sz="2800" i="1" dirty="0">
              <a:solidFill>
                <a:srgbClr val="FF0000"/>
              </a:solidFill>
              <a:latin typeface="+mj-lt"/>
            </a:endParaRPr>
          </a:p>
        </p:txBody>
      </p:sp>
      <p:pic>
        <p:nvPicPr>
          <p:cNvPr id="26630" name="Picture 6" descr="Výsledek obrázku pro toroid">
            <a:hlinkClick r:id="rId3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063784"/>
            <a:ext cx="3381375" cy="2781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631" name="Picture 7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4" y="1063784"/>
            <a:ext cx="3124200" cy="2781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Ovál 2"/>
          <p:cNvSpPr>
            <a:spLocks noChangeAspect="1"/>
          </p:cNvSpPr>
          <p:nvPr/>
        </p:nvSpPr>
        <p:spPr>
          <a:xfrm>
            <a:off x="5528306" y="1489354"/>
            <a:ext cx="2032066" cy="2032066"/>
          </a:xfrm>
          <a:prstGeom prst="ellipse">
            <a:avLst/>
          </a:prstGeom>
          <a:noFill/>
          <a:ln>
            <a:solidFill>
              <a:srgbClr val="00B05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cxnSp>
        <p:nvCxnSpPr>
          <p:cNvPr id="12" name="Přímá spojnice se šipkou 11"/>
          <p:cNvCxnSpPr/>
          <p:nvPr/>
        </p:nvCxnSpPr>
        <p:spPr>
          <a:xfrm>
            <a:off x="6573838" y="2499043"/>
            <a:ext cx="207962" cy="1022377"/>
          </a:xfrm>
          <a:prstGeom prst="straightConnector1">
            <a:avLst/>
          </a:prstGeom>
          <a:ln w="19050"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Přímá spojnice 13"/>
          <p:cNvCxnSpPr/>
          <p:nvPr/>
        </p:nvCxnSpPr>
        <p:spPr>
          <a:xfrm flipV="1">
            <a:off x="6781800" y="911384"/>
            <a:ext cx="243840" cy="613054"/>
          </a:xfrm>
          <a:prstGeom prst="line">
            <a:avLst/>
          </a:prstGeom>
          <a:ln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9" name="TextovéPole 58"/>
          <p:cNvSpPr txBox="1"/>
          <p:nvPr/>
        </p:nvSpPr>
        <p:spPr>
          <a:xfrm>
            <a:off x="6975970" y="540564"/>
            <a:ext cx="87075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800" dirty="0" smtClean="0">
                <a:solidFill>
                  <a:srgbClr val="00B050"/>
                </a:solidFill>
                <a:latin typeface="Brush Script MT" panose="03060802040406070304" pitchFamily="66" charset="0"/>
              </a:rPr>
              <a:t>l </a:t>
            </a:r>
            <a:r>
              <a:rPr lang="cs-CZ" dirty="0" smtClean="0">
                <a:solidFill>
                  <a:srgbClr val="00B050"/>
                </a:solidFill>
                <a:latin typeface="+mj-lt"/>
              </a:rPr>
              <a:t>=</a:t>
            </a:r>
            <a:r>
              <a:rPr lang="en-US" dirty="0" smtClean="0">
                <a:solidFill>
                  <a:srgbClr val="00B050"/>
                </a:solidFill>
                <a:latin typeface="Brush Script MT" panose="03060802040406070304" pitchFamily="66" charset="0"/>
              </a:rPr>
              <a:t> </a:t>
            </a:r>
            <a:r>
              <a:rPr lang="cs-CZ" dirty="0" smtClean="0">
                <a:solidFill>
                  <a:srgbClr val="00B050"/>
                </a:solidFill>
                <a:latin typeface="+mj-lt"/>
              </a:rPr>
              <a:t>2</a:t>
            </a:r>
            <a:r>
              <a:rPr lang="cs-CZ" dirty="0" smtClean="0">
                <a:solidFill>
                  <a:srgbClr val="00B050"/>
                </a:solidFill>
                <a:latin typeface="+mj-lt"/>
                <a:sym typeface="Symbol"/>
              </a:rPr>
              <a:t></a:t>
            </a:r>
            <a:r>
              <a:rPr lang="en-US" i="1" dirty="0" smtClean="0">
                <a:solidFill>
                  <a:srgbClr val="00B050"/>
                </a:solidFill>
                <a:latin typeface="+mj-lt"/>
                <a:sym typeface="Symbol"/>
              </a:rPr>
              <a:t>r</a:t>
            </a:r>
            <a:endParaRPr lang="cs-CZ" i="1" dirty="0">
              <a:solidFill>
                <a:srgbClr val="00B050"/>
              </a:solidFill>
              <a:latin typeface="+mj-lt"/>
            </a:endParaRPr>
          </a:p>
        </p:txBody>
      </p:sp>
      <p:sp>
        <p:nvSpPr>
          <p:cNvPr id="64" name="TextovéPole 63"/>
          <p:cNvSpPr txBox="1"/>
          <p:nvPr/>
        </p:nvSpPr>
        <p:spPr>
          <a:xfrm>
            <a:off x="6626950" y="2614601"/>
            <a:ext cx="2632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i="1" dirty="0" smtClean="0">
                <a:solidFill>
                  <a:srgbClr val="00B050"/>
                </a:solidFill>
              </a:rPr>
              <a:t>r</a:t>
            </a:r>
            <a:endParaRPr lang="cs-CZ" i="1" dirty="0">
              <a:solidFill>
                <a:srgbClr val="00B050"/>
              </a:solidFill>
              <a:latin typeface="+mj-lt"/>
            </a:endParaRPr>
          </a:p>
        </p:txBody>
      </p:sp>
      <p:sp>
        <p:nvSpPr>
          <p:cNvPr id="15" name="Ovál 14"/>
          <p:cNvSpPr>
            <a:spLocks noChangeAspect="1"/>
          </p:cNvSpPr>
          <p:nvPr/>
        </p:nvSpPr>
        <p:spPr>
          <a:xfrm>
            <a:off x="5911252" y="1357440"/>
            <a:ext cx="459373" cy="459373"/>
          </a:xfrm>
          <a:prstGeom prst="ellipse">
            <a:avLst/>
          </a:prstGeom>
          <a:pattFill prst="ltUpDiag">
            <a:fgClr>
              <a:srgbClr val="FFC000"/>
            </a:fgClr>
            <a:bgClr>
              <a:schemeClr val="bg1"/>
            </a:bgClr>
          </a:pattFill>
          <a:ln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cxnSp>
        <p:nvCxnSpPr>
          <p:cNvPr id="65" name="Přímá spojnice 64"/>
          <p:cNvCxnSpPr/>
          <p:nvPr/>
        </p:nvCxnSpPr>
        <p:spPr>
          <a:xfrm flipH="1" flipV="1">
            <a:off x="5911252" y="998220"/>
            <a:ext cx="164552" cy="491134"/>
          </a:xfrm>
          <a:prstGeom prst="line">
            <a:avLst/>
          </a:prstGeom>
          <a:ln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7" name="TextovéPole 66"/>
          <p:cNvSpPr txBox="1"/>
          <p:nvPr/>
        </p:nvSpPr>
        <p:spPr>
          <a:xfrm>
            <a:off x="5684594" y="606969"/>
            <a:ext cx="11038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i="1" dirty="0" smtClean="0">
                <a:solidFill>
                  <a:srgbClr val="00B050"/>
                </a:solidFill>
              </a:rPr>
              <a:t>S .. průřez</a:t>
            </a:r>
            <a:endParaRPr lang="cs-CZ" i="1" dirty="0">
              <a:solidFill>
                <a:srgbClr val="00B050"/>
              </a:solidFill>
              <a:latin typeface="+mj-lt"/>
            </a:endParaRPr>
          </a:p>
        </p:txBody>
      </p:sp>
      <p:sp>
        <p:nvSpPr>
          <p:cNvPr id="68" name="TextovéPole 67"/>
          <p:cNvSpPr txBox="1"/>
          <p:nvPr/>
        </p:nvSpPr>
        <p:spPr>
          <a:xfrm>
            <a:off x="7025640" y="976242"/>
            <a:ext cx="214129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i="1" dirty="0">
                <a:solidFill>
                  <a:srgbClr val="00B050"/>
                </a:solidFill>
              </a:rPr>
              <a:t>d</a:t>
            </a:r>
            <a:r>
              <a:rPr lang="cs-CZ" i="1" dirty="0" smtClean="0">
                <a:solidFill>
                  <a:srgbClr val="00B050"/>
                </a:solidFill>
              </a:rPr>
              <a:t>élka střední siločáry</a:t>
            </a:r>
            <a:endParaRPr lang="cs-CZ" i="1" dirty="0">
              <a:solidFill>
                <a:srgbClr val="00B050"/>
              </a:solidFill>
              <a:latin typeface="+mj-lt"/>
            </a:endParaRPr>
          </a:p>
        </p:txBody>
      </p:sp>
      <p:sp>
        <p:nvSpPr>
          <p:cNvPr id="69" name="TextovéPole 68"/>
          <p:cNvSpPr txBox="1"/>
          <p:nvPr/>
        </p:nvSpPr>
        <p:spPr>
          <a:xfrm>
            <a:off x="5755572" y="3336754"/>
            <a:ext cx="3609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b="1" i="1" dirty="0" smtClean="0">
                <a:solidFill>
                  <a:srgbClr val="0070C0"/>
                </a:solidFill>
                <a:sym typeface="Symbol"/>
              </a:rPr>
              <a:t></a:t>
            </a:r>
            <a:endParaRPr lang="cs-CZ" b="1" i="1" dirty="0">
              <a:solidFill>
                <a:srgbClr val="0070C0"/>
              </a:solidFill>
              <a:latin typeface="+mj-lt"/>
            </a:endParaRPr>
          </a:p>
        </p:txBody>
      </p:sp>
      <p:sp>
        <p:nvSpPr>
          <p:cNvPr id="70" name="TextovéPole 69"/>
          <p:cNvSpPr txBox="1"/>
          <p:nvPr/>
        </p:nvSpPr>
        <p:spPr>
          <a:xfrm>
            <a:off x="194701" y="4014758"/>
            <a:ext cx="5481999" cy="830997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r>
              <a:rPr lang="cs-CZ" sz="2400" i="1" dirty="0" smtClean="0">
                <a:sym typeface="Symbol"/>
              </a:rPr>
              <a:t>Magnetické oběhové napětí</a:t>
            </a:r>
          </a:p>
          <a:p>
            <a:r>
              <a:rPr lang="cs-CZ" sz="2400" i="1" dirty="0" smtClean="0">
                <a:sym typeface="Symbol"/>
              </a:rPr>
              <a:t>podél siločáry</a:t>
            </a:r>
            <a:endParaRPr lang="cs-CZ" sz="2400" dirty="0"/>
          </a:p>
        </p:txBody>
      </p:sp>
      <p:sp>
        <p:nvSpPr>
          <p:cNvPr id="71" name="Obdélník 70"/>
          <p:cNvSpPr/>
          <p:nvPr/>
        </p:nvSpPr>
        <p:spPr>
          <a:xfrm>
            <a:off x="3723095" y="3960709"/>
            <a:ext cx="57419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s-CZ" sz="2800" i="1" dirty="0" err="1">
                <a:solidFill>
                  <a:srgbClr val="FF0000"/>
                </a:solidFill>
              </a:rPr>
              <a:t>u</a:t>
            </a:r>
            <a:r>
              <a:rPr lang="cs-CZ" sz="2800" i="1" baseline="-25000" dirty="0" err="1">
                <a:solidFill>
                  <a:srgbClr val="FF0000"/>
                </a:solidFill>
              </a:rPr>
              <a:t>M</a:t>
            </a:r>
            <a:endParaRPr lang="cs-CZ" sz="2800" i="1" baseline="-25000" dirty="0">
              <a:solidFill>
                <a:srgbClr val="FF0000"/>
              </a:solidFill>
            </a:endParaRPr>
          </a:p>
        </p:txBody>
      </p:sp>
      <p:grpSp>
        <p:nvGrpSpPr>
          <p:cNvPr id="72" name="Skupina 71"/>
          <p:cNvGrpSpPr/>
          <p:nvPr/>
        </p:nvGrpSpPr>
        <p:grpSpPr>
          <a:xfrm>
            <a:off x="4230694" y="4250091"/>
            <a:ext cx="171498" cy="200261"/>
            <a:chOff x="8529126" y="4435951"/>
            <a:chExt cx="152496" cy="256440"/>
          </a:xfrm>
        </p:grpSpPr>
        <p:sp>
          <p:nvSpPr>
            <p:cNvPr id="73" name="Ovál 72"/>
            <p:cNvSpPr/>
            <p:nvPr/>
          </p:nvSpPr>
          <p:spPr>
            <a:xfrm>
              <a:off x="8529126" y="4435951"/>
              <a:ext cx="100726" cy="256440"/>
            </a:xfrm>
            <a:prstGeom prst="ellipse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sp>
          <p:nvSpPr>
            <p:cNvPr id="74" name="Volný tvar 73"/>
            <p:cNvSpPr/>
            <p:nvPr/>
          </p:nvSpPr>
          <p:spPr>
            <a:xfrm>
              <a:off x="8573139" y="4492130"/>
              <a:ext cx="108483" cy="123795"/>
            </a:xfrm>
            <a:custGeom>
              <a:avLst/>
              <a:gdLst>
                <a:gd name="connsiteX0" fmla="*/ 0 w 123825"/>
                <a:gd name="connsiteY0" fmla="*/ 209550 h 209550"/>
                <a:gd name="connsiteX1" fmla="*/ 66675 w 123825"/>
                <a:gd name="connsiteY1" fmla="*/ 0 h 209550"/>
                <a:gd name="connsiteX2" fmla="*/ 123825 w 123825"/>
                <a:gd name="connsiteY2" fmla="*/ 200025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3825" h="209550">
                  <a:moveTo>
                    <a:pt x="0" y="209550"/>
                  </a:moveTo>
                  <a:lnTo>
                    <a:pt x="66675" y="0"/>
                  </a:lnTo>
                  <a:lnTo>
                    <a:pt x="123825" y="200025"/>
                  </a:lnTo>
                </a:path>
              </a:pathLst>
            </a:cu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</p:grpSp>
      <p:sp>
        <p:nvSpPr>
          <p:cNvPr id="75" name="TextovéPole 74"/>
          <p:cNvSpPr txBox="1"/>
          <p:nvPr/>
        </p:nvSpPr>
        <p:spPr>
          <a:xfrm>
            <a:off x="4528353" y="4063130"/>
            <a:ext cx="887573" cy="461665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r>
              <a:rPr lang="cs-CZ" sz="2400" i="1" dirty="0" smtClean="0">
                <a:sym typeface="Symbol"/>
              </a:rPr>
              <a:t>= NI</a:t>
            </a:r>
            <a:endParaRPr lang="cs-CZ" sz="2400" dirty="0"/>
          </a:p>
        </p:txBody>
      </p:sp>
      <p:cxnSp>
        <p:nvCxnSpPr>
          <p:cNvPr id="19" name="Přímá spojnice se šipkou 18"/>
          <p:cNvCxnSpPr/>
          <p:nvPr/>
        </p:nvCxnSpPr>
        <p:spPr>
          <a:xfrm flipH="1" flipV="1">
            <a:off x="7507032" y="2080260"/>
            <a:ext cx="53340" cy="275114"/>
          </a:xfrm>
          <a:prstGeom prst="straightConnector1">
            <a:avLst/>
          </a:prstGeom>
          <a:ln w="34925">
            <a:solidFill>
              <a:srgbClr val="0070C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Ovál 20"/>
          <p:cNvSpPr/>
          <p:nvPr/>
        </p:nvSpPr>
        <p:spPr>
          <a:xfrm>
            <a:off x="7506238" y="2318068"/>
            <a:ext cx="108268" cy="10826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76" name="TextovéPole 75"/>
          <p:cNvSpPr txBox="1"/>
          <p:nvPr/>
        </p:nvSpPr>
        <p:spPr>
          <a:xfrm>
            <a:off x="7652499" y="1961655"/>
            <a:ext cx="1125741" cy="461665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r>
              <a:rPr lang="cs-CZ" sz="2400" i="1" dirty="0" smtClean="0">
                <a:sym typeface="Symbol"/>
              </a:rPr>
              <a:t>H, B=H</a:t>
            </a:r>
            <a:endParaRPr lang="cs-CZ" sz="2400" dirty="0"/>
          </a:p>
        </p:txBody>
      </p:sp>
      <p:graphicFrame>
        <p:nvGraphicFramePr>
          <p:cNvPr id="22" name="Objekt 2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10096768"/>
              </p:ext>
            </p:extLst>
          </p:nvPr>
        </p:nvGraphicFramePr>
        <p:xfrm>
          <a:off x="298450" y="4975860"/>
          <a:ext cx="1087326" cy="3540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6773" name="Equation" r:id="rId6" imgW="545760" imgH="177480" progId="Equation.DSMT4">
                  <p:embed/>
                </p:oleObj>
              </mc:Choice>
              <mc:Fallback>
                <p:oleObj name="Equation" r:id="rId6" imgW="545760" imgH="17748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298450" y="4975860"/>
                        <a:ext cx="1087326" cy="35401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4" name="Objekt 2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219677026"/>
              </p:ext>
            </p:extLst>
          </p:nvPr>
        </p:nvGraphicFramePr>
        <p:xfrm>
          <a:off x="1873662" y="4760286"/>
          <a:ext cx="1062038" cy="7842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6774" name="Equation" r:id="rId8" imgW="533160" imgH="393480" progId="Equation.DSMT4">
                  <p:embed/>
                </p:oleObj>
              </mc:Choice>
              <mc:Fallback>
                <p:oleObj name="Equation" r:id="rId8" imgW="533160" imgH="393480" progId="Equation.DSMT4">
                  <p:embed/>
                  <p:pic>
                    <p:nvPicPr>
                      <p:cNvPr id="0" name="Objekt 2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73662" y="4760286"/>
                        <a:ext cx="1062038" cy="7842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28" name="Přímá spojnice se šipkou 27"/>
          <p:cNvCxnSpPr/>
          <p:nvPr/>
        </p:nvCxnSpPr>
        <p:spPr>
          <a:xfrm>
            <a:off x="1485900" y="5158740"/>
            <a:ext cx="251460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29" name="Objekt 2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80456998"/>
              </p:ext>
            </p:extLst>
          </p:nvPr>
        </p:nvGraphicFramePr>
        <p:xfrm>
          <a:off x="3488879" y="4778899"/>
          <a:ext cx="2024063" cy="7826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6775" name="Equation" r:id="rId10" imgW="1015920" imgH="393480" progId="Equation.DSMT4">
                  <p:embed/>
                </p:oleObj>
              </mc:Choice>
              <mc:Fallback>
                <p:oleObj name="Equation" r:id="rId10" imgW="1015920" imgH="393480" progId="Equation.DSMT4">
                  <p:embed/>
                  <p:pic>
                    <p:nvPicPr>
                      <p:cNvPr id="0" name="Objekt 2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88879" y="4778899"/>
                        <a:ext cx="2024063" cy="7826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0" name="Objekt 2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89204296"/>
              </p:ext>
            </p:extLst>
          </p:nvPr>
        </p:nvGraphicFramePr>
        <p:xfrm>
          <a:off x="395288" y="5708650"/>
          <a:ext cx="2073275" cy="7826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6776" name="Equation" r:id="rId12" imgW="1041120" imgH="393480" progId="Equation.DSMT4">
                  <p:embed/>
                </p:oleObj>
              </mc:Choice>
              <mc:Fallback>
                <p:oleObj name="Equation" r:id="rId12" imgW="1041120" imgH="393480" progId="Equation.DSMT4">
                  <p:embed/>
                  <p:pic>
                    <p:nvPicPr>
                      <p:cNvPr id="0" name="Objekt 2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5288" y="5708650"/>
                        <a:ext cx="2073275" cy="7826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79" name="Přímá spojnice se šipkou 78"/>
          <p:cNvCxnSpPr/>
          <p:nvPr/>
        </p:nvCxnSpPr>
        <p:spPr>
          <a:xfrm>
            <a:off x="2684240" y="6096000"/>
            <a:ext cx="251460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31" name="Objekt 3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631421288"/>
              </p:ext>
            </p:extLst>
          </p:nvPr>
        </p:nvGraphicFramePr>
        <p:xfrm>
          <a:off x="3074035" y="5689441"/>
          <a:ext cx="1820863" cy="7826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6777" name="Equation" r:id="rId14" imgW="914400" imgH="393480" progId="Equation.DSMT4">
                  <p:embed/>
                </p:oleObj>
              </mc:Choice>
              <mc:Fallback>
                <p:oleObj name="Equation" r:id="rId14" imgW="914400" imgH="393480" progId="Equation.DSMT4">
                  <p:embed/>
                  <p:pic>
                    <p:nvPicPr>
                      <p:cNvPr id="0" name="Objekt 2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74035" y="5689441"/>
                        <a:ext cx="1820863" cy="7826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2" name="Ovál 31"/>
          <p:cNvSpPr/>
          <p:nvPr/>
        </p:nvSpPr>
        <p:spPr>
          <a:xfrm>
            <a:off x="3598144" y="5634990"/>
            <a:ext cx="836695" cy="891540"/>
          </a:xfrm>
          <a:prstGeom prst="ellipse">
            <a:avLst/>
          </a:prstGeom>
          <a:noFill/>
          <a:ln>
            <a:solidFill>
              <a:srgbClr val="0070C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82" name="Ovál 81"/>
          <p:cNvSpPr/>
          <p:nvPr/>
        </p:nvSpPr>
        <p:spPr>
          <a:xfrm>
            <a:off x="4490844" y="5760720"/>
            <a:ext cx="485202" cy="609600"/>
          </a:xfrm>
          <a:prstGeom prst="ellipse">
            <a:avLst/>
          </a:prstGeom>
          <a:noFill/>
          <a:ln>
            <a:solidFill>
              <a:srgbClr val="FF000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83" name="Obdélník 82"/>
          <p:cNvSpPr/>
          <p:nvPr/>
        </p:nvSpPr>
        <p:spPr>
          <a:xfrm>
            <a:off x="4656930" y="6236910"/>
            <a:ext cx="57419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s-CZ" sz="2800" i="1" dirty="0" err="1">
                <a:solidFill>
                  <a:srgbClr val="FF0000"/>
                </a:solidFill>
              </a:rPr>
              <a:t>u</a:t>
            </a:r>
            <a:r>
              <a:rPr lang="cs-CZ" sz="2800" i="1" baseline="-25000" dirty="0" err="1">
                <a:solidFill>
                  <a:srgbClr val="FF0000"/>
                </a:solidFill>
              </a:rPr>
              <a:t>M</a:t>
            </a:r>
            <a:endParaRPr lang="cs-CZ" sz="2800" i="1" baseline="-25000" dirty="0">
              <a:solidFill>
                <a:srgbClr val="FF0000"/>
              </a:solidFill>
            </a:endParaRPr>
          </a:p>
        </p:txBody>
      </p:sp>
      <p:grpSp>
        <p:nvGrpSpPr>
          <p:cNvPr id="84" name="Skupina 83"/>
          <p:cNvGrpSpPr/>
          <p:nvPr/>
        </p:nvGrpSpPr>
        <p:grpSpPr>
          <a:xfrm>
            <a:off x="5155781" y="6524863"/>
            <a:ext cx="171498" cy="200261"/>
            <a:chOff x="8529126" y="4435951"/>
            <a:chExt cx="152496" cy="256440"/>
          </a:xfrm>
        </p:grpSpPr>
        <p:sp>
          <p:nvSpPr>
            <p:cNvPr id="85" name="Ovál 84"/>
            <p:cNvSpPr/>
            <p:nvPr/>
          </p:nvSpPr>
          <p:spPr>
            <a:xfrm>
              <a:off x="8529126" y="4435951"/>
              <a:ext cx="100726" cy="256440"/>
            </a:xfrm>
            <a:prstGeom prst="ellipse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sp>
          <p:nvSpPr>
            <p:cNvPr id="86" name="Volný tvar 85"/>
            <p:cNvSpPr/>
            <p:nvPr/>
          </p:nvSpPr>
          <p:spPr>
            <a:xfrm>
              <a:off x="8573139" y="4492130"/>
              <a:ext cx="108483" cy="123795"/>
            </a:xfrm>
            <a:custGeom>
              <a:avLst/>
              <a:gdLst>
                <a:gd name="connsiteX0" fmla="*/ 0 w 123825"/>
                <a:gd name="connsiteY0" fmla="*/ 209550 h 209550"/>
                <a:gd name="connsiteX1" fmla="*/ 66675 w 123825"/>
                <a:gd name="connsiteY1" fmla="*/ 0 h 209550"/>
                <a:gd name="connsiteX2" fmla="*/ 123825 w 123825"/>
                <a:gd name="connsiteY2" fmla="*/ 200025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3825" h="209550">
                  <a:moveTo>
                    <a:pt x="0" y="209550"/>
                  </a:moveTo>
                  <a:lnTo>
                    <a:pt x="66675" y="0"/>
                  </a:lnTo>
                  <a:lnTo>
                    <a:pt x="123825" y="200025"/>
                  </a:lnTo>
                </a:path>
              </a:pathLst>
            </a:cu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</p:grpSp>
      <p:sp>
        <p:nvSpPr>
          <p:cNvPr id="87" name="Obdélník 86"/>
          <p:cNvSpPr/>
          <p:nvPr/>
        </p:nvSpPr>
        <p:spPr>
          <a:xfrm>
            <a:off x="3290207" y="6275600"/>
            <a:ext cx="61587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s-CZ" sz="2800" i="1" dirty="0">
                <a:solidFill>
                  <a:srgbClr val="0070C0"/>
                </a:solidFill>
              </a:rPr>
              <a:t>G</a:t>
            </a:r>
            <a:r>
              <a:rPr lang="cs-CZ" sz="2800" i="1" baseline="-25000" dirty="0" smtClean="0">
                <a:solidFill>
                  <a:srgbClr val="0070C0"/>
                </a:solidFill>
              </a:rPr>
              <a:t>M</a:t>
            </a:r>
            <a:endParaRPr lang="cs-CZ" sz="2800" i="1" baseline="-25000" dirty="0">
              <a:solidFill>
                <a:srgbClr val="0070C0"/>
              </a:solidFill>
            </a:endParaRPr>
          </a:p>
        </p:txBody>
      </p:sp>
      <p:sp>
        <p:nvSpPr>
          <p:cNvPr id="88" name="TextovéPole 87"/>
          <p:cNvSpPr txBox="1"/>
          <p:nvPr/>
        </p:nvSpPr>
        <p:spPr>
          <a:xfrm>
            <a:off x="6372591" y="3884961"/>
            <a:ext cx="2559816" cy="461665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r>
              <a:rPr lang="cs-CZ" sz="2400" i="1" dirty="0" err="1" smtClean="0">
                <a:sym typeface="Symbol"/>
              </a:rPr>
              <a:t>Hopkinsonův</a:t>
            </a:r>
            <a:r>
              <a:rPr lang="cs-CZ" sz="2400" i="1" dirty="0" smtClean="0">
                <a:sym typeface="Symbol"/>
              </a:rPr>
              <a:t> zákon:</a:t>
            </a:r>
          </a:p>
        </p:txBody>
      </p:sp>
      <p:graphicFrame>
        <p:nvGraphicFramePr>
          <p:cNvPr id="33" name="Objekt 3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31659019"/>
              </p:ext>
            </p:extLst>
          </p:nvPr>
        </p:nvGraphicFramePr>
        <p:xfrm>
          <a:off x="7075073" y="4413568"/>
          <a:ext cx="1290637" cy="4540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6778" name="Equation" r:id="rId16" imgW="647640" imgH="228600" progId="Equation.DSMT4">
                  <p:embed/>
                </p:oleObj>
              </mc:Choice>
              <mc:Fallback>
                <p:oleObj name="Equation" r:id="rId16" imgW="647640" imgH="228600" progId="Equation.DSMT4">
                  <p:embed/>
                  <p:pic>
                    <p:nvPicPr>
                      <p:cNvPr id="0" name="Objekt 3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7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075073" y="4413568"/>
                        <a:ext cx="1290637" cy="454025"/>
                      </a:xfrm>
                      <a:prstGeom prst="rect">
                        <a:avLst/>
                      </a:prstGeom>
                      <a:noFill/>
                      <a:ln>
                        <a:solidFill>
                          <a:srgbClr val="FF0000"/>
                        </a:solidFill>
                      </a:ln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42" name="Přímá spojnice se šipkou 41"/>
          <p:cNvCxnSpPr/>
          <p:nvPr/>
        </p:nvCxnSpPr>
        <p:spPr>
          <a:xfrm flipV="1">
            <a:off x="6757699" y="4808220"/>
            <a:ext cx="920118" cy="960745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3" name="TextovéPole 92"/>
          <p:cNvSpPr txBox="1"/>
          <p:nvPr/>
        </p:nvSpPr>
        <p:spPr>
          <a:xfrm>
            <a:off x="6354298" y="5690530"/>
            <a:ext cx="2044689" cy="400110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r>
              <a:rPr lang="cs-CZ" sz="2000" i="1" dirty="0" err="1" smtClean="0">
                <a:sym typeface="Symbol"/>
              </a:rPr>
              <a:t>mag</a:t>
            </a:r>
            <a:r>
              <a:rPr lang="cs-CZ" sz="2000" i="1" dirty="0" smtClean="0">
                <a:sym typeface="Symbol"/>
              </a:rPr>
              <a:t>. </a:t>
            </a:r>
            <a:r>
              <a:rPr lang="en-US" sz="2000" i="1" dirty="0" smtClean="0">
                <a:sym typeface="Symbol"/>
              </a:rPr>
              <a:t>v</a:t>
            </a:r>
            <a:r>
              <a:rPr lang="cs-CZ" sz="2000" i="1" dirty="0" err="1" smtClean="0">
                <a:sym typeface="Symbol"/>
              </a:rPr>
              <a:t>odivost</a:t>
            </a:r>
            <a:r>
              <a:rPr lang="en-US" sz="2000" i="1" dirty="0" smtClean="0">
                <a:sym typeface="Symbol"/>
              </a:rPr>
              <a:t> </a:t>
            </a:r>
            <a:r>
              <a:rPr lang="en-US" sz="2000" dirty="0" smtClean="0">
                <a:sym typeface="Symbol"/>
              </a:rPr>
              <a:t>[H]</a:t>
            </a:r>
            <a:endParaRPr lang="cs-CZ" sz="2000" dirty="0" smtClean="0">
              <a:sym typeface="Symbol"/>
            </a:endParaRPr>
          </a:p>
        </p:txBody>
      </p:sp>
      <p:cxnSp>
        <p:nvCxnSpPr>
          <p:cNvPr id="94" name="Přímá spojnice se šipkou 93"/>
          <p:cNvCxnSpPr/>
          <p:nvPr/>
        </p:nvCxnSpPr>
        <p:spPr>
          <a:xfrm flipV="1">
            <a:off x="6595899" y="4808220"/>
            <a:ext cx="521181" cy="52959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6" name="TextovéPole 95"/>
          <p:cNvSpPr txBox="1"/>
          <p:nvPr/>
        </p:nvSpPr>
        <p:spPr>
          <a:xfrm>
            <a:off x="7485680" y="5284722"/>
            <a:ext cx="1647932" cy="400110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r>
              <a:rPr lang="cs-CZ" sz="2000" i="1" dirty="0" err="1" smtClean="0">
                <a:sym typeface="Symbol"/>
              </a:rPr>
              <a:t>mag</a:t>
            </a:r>
            <a:r>
              <a:rPr lang="cs-CZ" sz="2000" i="1" dirty="0" smtClean="0">
                <a:sym typeface="Symbol"/>
              </a:rPr>
              <a:t>. </a:t>
            </a:r>
            <a:r>
              <a:rPr lang="en-US" sz="2000" i="1" dirty="0" smtClean="0">
                <a:sym typeface="Symbol"/>
              </a:rPr>
              <a:t>n</a:t>
            </a:r>
            <a:r>
              <a:rPr lang="cs-CZ" sz="2000" i="1" dirty="0" err="1" smtClean="0">
                <a:sym typeface="Symbol"/>
              </a:rPr>
              <a:t>apětí</a:t>
            </a:r>
            <a:r>
              <a:rPr lang="en-US" sz="2000" i="1" dirty="0" smtClean="0">
                <a:sym typeface="Symbol"/>
              </a:rPr>
              <a:t> </a:t>
            </a:r>
            <a:r>
              <a:rPr lang="en-US" sz="2000" dirty="0" smtClean="0">
                <a:sym typeface="Symbol"/>
              </a:rPr>
              <a:t>[A]</a:t>
            </a:r>
            <a:endParaRPr lang="cs-CZ" sz="2000" dirty="0" smtClean="0">
              <a:sym typeface="Symbol"/>
            </a:endParaRPr>
          </a:p>
        </p:txBody>
      </p:sp>
      <p:sp>
        <p:nvSpPr>
          <p:cNvPr id="97" name="TextovéPole 96"/>
          <p:cNvSpPr txBox="1"/>
          <p:nvPr/>
        </p:nvSpPr>
        <p:spPr>
          <a:xfrm>
            <a:off x="5469661" y="5290420"/>
            <a:ext cx="1655344" cy="400110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r>
              <a:rPr lang="cs-CZ" sz="2000" i="1" dirty="0" err="1" smtClean="0">
                <a:sym typeface="Symbol"/>
              </a:rPr>
              <a:t>mag</a:t>
            </a:r>
            <a:r>
              <a:rPr lang="cs-CZ" sz="2000" i="1" dirty="0" smtClean="0">
                <a:sym typeface="Symbol"/>
              </a:rPr>
              <a:t>. tok </a:t>
            </a:r>
            <a:r>
              <a:rPr lang="en-US" sz="2000" dirty="0" smtClean="0">
                <a:sym typeface="Symbol"/>
              </a:rPr>
              <a:t>[</a:t>
            </a:r>
            <a:r>
              <a:rPr lang="en-US" sz="2000" dirty="0" err="1" smtClean="0">
                <a:sym typeface="Symbol"/>
              </a:rPr>
              <a:t>Wb</a:t>
            </a:r>
            <a:r>
              <a:rPr lang="en-US" sz="2000" dirty="0" smtClean="0">
                <a:sym typeface="Symbol"/>
              </a:rPr>
              <a:t>]</a:t>
            </a:r>
            <a:endParaRPr lang="cs-CZ" sz="2000" dirty="0" smtClean="0">
              <a:sym typeface="Symbol"/>
            </a:endParaRPr>
          </a:p>
        </p:txBody>
      </p:sp>
      <p:cxnSp>
        <p:nvCxnSpPr>
          <p:cNvPr id="99" name="Přímá spojnice se šipkou 98"/>
          <p:cNvCxnSpPr/>
          <p:nvPr/>
        </p:nvCxnSpPr>
        <p:spPr>
          <a:xfrm flipV="1">
            <a:off x="7624705" y="4808220"/>
            <a:ext cx="521181" cy="52959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25606" name="Objekt 2560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49244252"/>
              </p:ext>
            </p:extLst>
          </p:nvPr>
        </p:nvGraphicFramePr>
        <p:xfrm>
          <a:off x="5936070" y="5995026"/>
          <a:ext cx="1265238" cy="8588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6779" name="Equation" r:id="rId18" imgW="634680" imgH="431640" progId="Equation.DSMT4">
                  <p:embed/>
                </p:oleObj>
              </mc:Choice>
              <mc:Fallback>
                <p:oleObj name="Equation" r:id="rId18" imgW="634680" imgH="431640" progId="Equation.DSMT4">
                  <p:embed/>
                  <p:pic>
                    <p:nvPicPr>
                      <p:cNvPr id="0" name="Objekt 2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9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936070" y="5995026"/>
                        <a:ext cx="1265238" cy="8588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1" name="TextovéPole 100"/>
          <p:cNvSpPr txBox="1"/>
          <p:nvPr/>
        </p:nvSpPr>
        <p:spPr>
          <a:xfrm>
            <a:off x="7332130" y="6231820"/>
            <a:ext cx="1834802" cy="400110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r>
              <a:rPr lang="cs-CZ" sz="2000" i="1" dirty="0" err="1" smtClean="0">
                <a:sym typeface="Symbol"/>
              </a:rPr>
              <a:t>mag</a:t>
            </a:r>
            <a:r>
              <a:rPr lang="cs-CZ" sz="2000" i="1" dirty="0" smtClean="0">
                <a:sym typeface="Symbol"/>
              </a:rPr>
              <a:t>. odpor </a:t>
            </a:r>
            <a:r>
              <a:rPr lang="en-US" sz="2000" dirty="0" smtClean="0">
                <a:sym typeface="Symbol"/>
              </a:rPr>
              <a:t>[H</a:t>
            </a:r>
            <a:r>
              <a:rPr lang="cs-CZ" sz="2000" baseline="30000" dirty="0" smtClean="0">
                <a:sym typeface="Symbol"/>
              </a:rPr>
              <a:t>-1</a:t>
            </a:r>
            <a:r>
              <a:rPr lang="en-US" sz="2000" dirty="0" smtClean="0">
                <a:sym typeface="Symbol"/>
              </a:rPr>
              <a:t>]</a:t>
            </a:r>
            <a:endParaRPr lang="cs-CZ" sz="2000" dirty="0" smtClean="0">
              <a:sym typeface="Symbol"/>
            </a:endParaRPr>
          </a:p>
        </p:txBody>
      </p:sp>
    </p:spTree>
    <p:extLst>
      <p:ext uri="{BB962C8B-B14F-4D97-AF65-F5344CB8AC3E}">
        <p14:creationId xmlns:p14="http://schemas.microsoft.com/office/powerpoint/2010/main" val="4462076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Image result for magnetic field&quot;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-208236" y="1179809"/>
            <a:ext cx="6655944" cy="44402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158647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Obrázek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9228149">
            <a:off x="2286513" y="4554499"/>
            <a:ext cx="1055269" cy="1085668"/>
          </a:xfrm>
          <a:prstGeom prst="rect">
            <a:avLst/>
          </a:prstGeom>
        </p:spPr>
      </p:pic>
      <p:pic>
        <p:nvPicPr>
          <p:cNvPr id="28677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99901" y="3011488"/>
            <a:ext cx="2152650" cy="2371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extovéPole 7"/>
          <p:cNvSpPr txBox="1"/>
          <p:nvPr/>
        </p:nvSpPr>
        <p:spPr>
          <a:xfrm>
            <a:off x="1308720" y="125421"/>
            <a:ext cx="491256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800" dirty="0" smtClean="0"/>
              <a:t>Silové účinky magnetického pole</a:t>
            </a:r>
            <a:endParaRPr lang="cs-CZ" sz="2800" i="1" dirty="0">
              <a:solidFill>
                <a:srgbClr val="FF0000"/>
              </a:solidFill>
              <a:latin typeface="+mj-lt"/>
            </a:endParaRPr>
          </a:p>
        </p:txBody>
      </p:sp>
      <p:graphicFrame>
        <p:nvGraphicFramePr>
          <p:cNvPr id="2" name="Objekt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516243822"/>
              </p:ext>
            </p:extLst>
          </p:nvPr>
        </p:nvGraphicFramePr>
        <p:xfrm>
          <a:off x="840105" y="858903"/>
          <a:ext cx="1390650" cy="4810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8698" name="Equation" r:id="rId5" imgW="698400" imgH="241200" progId="Equation.DSMT4">
                  <p:embed/>
                </p:oleObj>
              </mc:Choice>
              <mc:Fallback>
                <p:oleObj name="Equation" r:id="rId5" imgW="698400" imgH="241200" progId="Equation.DSMT4">
                  <p:embed/>
                  <p:pic>
                    <p:nvPicPr>
                      <p:cNvPr id="0" name="Objekt 2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40105" y="858903"/>
                        <a:ext cx="1390650" cy="4810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9" name="TextovéPole 48"/>
          <p:cNvSpPr txBox="1"/>
          <p:nvPr/>
        </p:nvSpPr>
        <p:spPr>
          <a:xfrm>
            <a:off x="3071480" y="858903"/>
            <a:ext cx="607252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000" dirty="0" smtClean="0">
                <a:solidFill>
                  <a:srgbClr val="FF0000"/>
                </a:solidFill>
              </a:rPr>
              <a:t>Lorentzova síla</a:t>
            </a:r>
            <a:r>
              <a:rPr lang="cs-CZ" sz="2000" dirty="0" smtClean="0"/>
              <a:t>, působící na el. náboj </a:t>
            </a:r>
            <a:r>
              <a:rPr lang="cs-CZ" sz="2000" i="1" dirty="0" smtClean="0"/>
              <a:t>q</a:t>
            </a:r>
            <a:r>
              <a:rPr lang="cs-CZ" sz="2000" dirty="0" smtClean="0"/>
              <a:t> pohybující se </a:t>
            </a:r>
            <a:r>
              <a:rPr lang="cs-CZ" sz="2000" dirty="0"/>
              <a:t>rychlostí </a:t>
            </a:r>
            <a:r>
              <a:rPr lang="cs-CZ" sz="2000" i="1" dirty="0"/>
              <a:t>v</a:t>
            </a:r>
            <a:r>
              <a:rPr lang="cs-CZ" sz="2000" dirty="0"/>
              <a:t> </a:t>
            </a:r>
            <a:r>
              <a:rPr lang="cs-CZ" sz="2000" dirty="0" err="1" smtClean="0"/>
              <a:t>v</a:t>
            </a:r>
            <a:r>
              <a:rPr lang="cs-CZ" sz="2000" dirty="0" smtClean="0"/>
              <a:t> </a:t>
            </a:r>
            <a:r>
              <a:rPr lang="cs-CZ" sz="2000" dirty="0" err="1" smtClean="0"/>
              <a:t>mag</a:t>
            </a:r>
            <a:r>
              <a:rPr lang="cs-CZ" sz="2000" dirty="0" smtClean="0"/>
              <a:t>. poli o indukci </a:t>
            </a:r>
            <a:r>
              <a:rPr lang="cs-CZ" sz="2000" i="1" dirty="0" smtClean="0"/>
              <a:t>B</a:t>
            </a:r>
            <a:endParaRPr lang="cs-CZ" sz="2000" i="1" dirty="0">
              <a:solidFill>
                <a:srgbClr val="FF0000"/>
              </a:solidFill>
              <a:latin typeface="+mj-lt"/>
            </a:endParaRPr>
          </a:p>
        </p:txBody>
      </p:sp>
      <p:pic>
        <p:nvPicPr>
          <p:cNvPr id="28675" name="Picture 3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2870" y="2516188"/>
            <a:ext cx="2171700" cy="2867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678" name="Picture 6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70675" y="3095307"/>
            <a:ext cx="2181225" cy="2962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Obdélník 3"/>
          <p:cNvSpPr/>
          <p:nvPr/>
        </p:nvSpPr>
        <p:spPr>
          <a:xfrm>
            <a:off x="4594860" y="3215323"/>
            <a:ext cx="289560" cy="1905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54" name="Obdélník 53"/>
          <p:cNvSpPr/>
          <p:nvPr/>
        </p:nvSpPr>
        <p:spPr>
          <a:xfrm>
            <a:off x="7723187" y="5676583"/>
            <a:ext cx="289560" cy="1905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55" name="TextovéPole 54"/>
          <p:cNvSpPr txBox="1"/>
          <p:nvPr/>
        </p:nvSpPr>
        <p:spPr>
          <a:xfrm>
            <a:off x="671180" y="1961841"/>
            <a:ext cx="215338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000" dirty="0" smtClean="0"/>
              <a:t>vektorový součin</a:t>
            </a:r>
            <a:endParaRPr lang="cs-CZ" sz="2000" i="1" dirty="0">
              <a:latin typeface="+mj-lt"/>
            </a:endParaRPr>
          </a:p>
        </p:txBody>
      </p:sp>
      <p:sp>
        <p:nvSpPr>
          <p:cNvPr id="56" name="TextovéPole 55"/>
          <p:cNvSpPr txBox="1"/>
          <p:nvPr/>
        </p:nvSpPr>
        <p:spPr>
          <a:xfrm>
            <a:off x="3356061" y="1961841"/>
            <a:ext cx="215338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/>
              <a:t>k</a:t>
            </a:r>
            <a:r>
              <a:rPr lang="cs-CZ" sz="2000" dirty="0" smtClean="0"/>
              <a:t>ladný náboj, q </a:t>
            </a:r>
            <a:r>
              <a:rPr lang="en-US" sz="2000" dirty="0" smtClean="0"/>
              <a:t>&gt; 0</a:t>
            </a:r>
            <a:endParaRPr lang="cs-CZ" sz="2000" i="1" dirty="0">
              <a:latin typeface="+mj-lt"/>
            </a:endParaRPr>
          </a:p>
        </p:txBody>
      </p:sp>
      <p:sp>
        <p:nvSpPr>
          <p:cNvPr id="57" name="TextovéPole 56"/>
          <p:cNvSpPr txBox="1"/>
          <p:nvPr/>
        </p:nvSpPr>
        <p:spPr>
          <a:xfrm>
            <a:off x="6573838" y="1961841"/>
            <a:ext cx="235680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000" dirty="0" smtClean="0"/>
              <a:t>záporný náboj, q </a:t>
            </a:r>
            <a:r>
              <a:rPr lang="en-US" sz="2000" dirty="0" smtClean="0"/>
              <a:t>&lt; 0</a:t>
            </a:r>
            <a:endParaRPr lang="cs-CZ" sz="2000" i="1" dirty="0">
              <a:latin typeface="+mj-lt"/>
            </a:endParaRPr>
          </a:p>
        </p:txBody>
      </p:sp>
      <p:sp>
        <p:nvSpPr>
          <p:cNvPr id="58" name="TextovéPole 57"/>
          <p:cNvSpPr txBox="1"/>
          <p:nvPr/>
        </p:nvSpPr>
        <p:spPr>
          <a:xfrm>
            <a:off x="1448044" y="6392148"/>
            <a:ext cx="582905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cs-CZ" sz="2000" dirty="0" smtClean="0">
                <a:solidFill>
                  <a:srgbClr val="00B050"/>
                </a:solidFill>
              </a:rPr>
              <a:t>pravidlo pravé ruky </a:t>
            </a:r>
            <a:r>
              <a:rPr lang="cs-CZ" sz="2000" dirty="0" smtClean="0"/>
              <a:t>alias </a:t>
            </a:r>
            <a:r>
              <a:rPr lang="cs-CZ" sz="2000" dirty="0" smtClean="0">
                <a:solidFill>
                  <a:srgbClr val="FF0000"/>
                </a:solidFill>
              </a:rPr>
              <a:t>pravidlo pravotočivé vývrtky</a:t>
            </a:r>
            <a:endParaRPr lang="cs-CZ" sz="2000" i="1" dirty="0">
              <a:solidFill>
                <a:srgbClr val="FF0000"/>
              </a:solidFill>
              <a:latin typeface="+mj-lt"/>
            </a:endParaRPr>
          </a:p>
        </p:txBody>
      </p:sp>
      <p:sp>
        <p:nvSpPr>
          <p:cNvPr id="16" name="TextovéPole 15"/>
          <p:cNvSpPr txBox="1"/>
          <p:nvPr/>
        </p:nvSpPr>
        <p:spPr>
          <a:xfrm>
            <a:off x="2614560" y="5532186"/>
            <a:ext cx="88816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600" dirty="0" smtClean="0">
                <a:sym typeface="Symbol" panose="05050102010706020507" pitchFamily="18" charset="2"/>
              </a:rPr>
              <a:t>v </a:t>
            </a:r>
            <a:r>
              <a:rPr lang="cs-CZ" sz="1600" dirty="0" smtClean="0"/>
              <a:t> B</a:t>
            </a:r>
            <a:endParaRPr lang="cs-CZ" sz="1600" i="1" dirty="0">
              <a:latin typeface="+mj-lt"/>
            </a:endParaRPr>
          </a:p>
        </p:txBody>
      </p:sp>
      <p:sp>
        <p:nvSpPr>
          <p:cNvPr id="9" name="Volný tvar 8"/>
          <p:cNvSpPr/>
          <p:nvPr/>
        </p:nvSpPr>
        <p:spPr>
          <a:xfrm rot="21109471">
            <a:off x="2260534" y="5524107"/>
            <a:ext cx="1286076" cy="354713"/>
          </a:xfrm>
          <a:custGeom>
            <a:avLst/>
            <a:gdLst>
              <a:gd name="connsiteX0" fmla="*/ 181008 w 1286076"/>
              <a:gd name="connsiteY0" fmla="*/ 47134 h 354713"/>
              <a:gd name="connsiteX1" fmla="*/ 11326 w 1286076"/>
              <a:gd name="connsiteY1" fmla="*/ 197963 h 354713"/>
              <a:gd name="connsiteX2" fmla="*/ 463812 w 1286076"/>
              <a:gd name="connsiteY2" fmla="*/ 348792 h 354713"/>
              <a:gd name="connsiteX3" fmla="*/ 1057701 w 1286076"/>
              <a:gd name="connsiteY3" fmla="*/ 301658 h 354713"/>
              <a:gd name="connsiteX4" fmla="*/ 1283944 w 1286076"/>
              <a:gd name="connsiteY4" fmla="*/ 94268 h 354713"/>
              <a:gd name="connsiteX5" fmla="*/ 1151969 w 1286076"/>
              <a:gd name="connsiteY5" fmla="*/ 0 h 3547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286076" h="354713">
                <a:moveTo>
                  <a:pt x="181008" y="47134"/>
                </a:moveTo>
                <a:cubicBezTo>
                  <a:pt x="72600" y="97410"/>
                  <a:pt x="-35808" y="147687"/>
                  <a:pt x="11326" y="197963"/>
                </a:cubicBezTo>
                <a:cubicBezTo>
                  <a:pt x="58460" y="248239"/>
                  <a:pt x="289416" y="331510"/>
                  <a:pt x="463812" y="348792"/>
                </a:cubicBezTo>
                <a:cubicBezTo>
                  <a:pt x="638208" y="366074"/>
                  <a:pt x="921012" y="344079"/>
                  <a:pt x="1057701" y="301658"/>
                </a:cubicBezTo>
                <a:cubicBezTo>
                  <a:pt x="1194390" y="259237"/>
                  <a:pt x="1268233" y="144544"/>
                  <a:pt x="1283944" y="94268"/>
                </a:cubicBezTo>
                <a:cubicBezTo>
                  <a:pt x="1299655" y="43992"/>
                  <a:pt x="1225812" y="21996"/>
                  <a:pt x="1151969" y="0"/>
                </a:cubicBezTo>
              </a:path>
            </a:pathLst>
          </a:custGeom>
          <a:noFill/>
          <a:ln>
            <a:tailEnd type="arrow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65686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2" descr="Image result for moving charge in magnetic field&quot;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28453"/>
            <a:ext cx="3333750" cy="2428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700" name="Picture 4" descr="Image result for moving charge in magnetic field&quot;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20695" y="1612273"/>
            <a:ext cx="6115050" cy="25336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ovéPole 7"/>
          <p:cNvSpPr txBox="1"/>
          <p:nvPr/>
        </p:nvSpPr>
        <p:spPr>
          <a:xfrm>
            <a:off x="1308720" y="125421"/>
            <a:ext cx="491256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800" dirty="0" smtClean="0"/>
              <a:t>Silové účinky magnetického pole</a:t>
            </a:r>
            <a:endParaRPr lang="cs-CZ" sz="2800" i="1" dirty="0">
              <a:solidFill>
                <a:srgbClr val="FF0000"/>
              </a:solidFill>
              <a:latin typeface="+mj-lt"/>
            </a:endParaRPr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38785" y="4090587"/>
            <a:ext cx="3196960" cy="2767413"/>
          </a:xfrm>
          <a:prstGeom prst="rect">
            <a:avLst/>
          </a:prstGeom>
        </p:spPr>
      </p:pic>
      <p:graphicFrame>
        <p:nvGraphicFramePr>
          <p:cNvPr id="9" name="Objekt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4328663"/>
              </p:ext>
            </p:extLst>
          </p:nvPr>
        </p:nvGraphicFramePr>
        <p:xfrm>
          <a:off x="840105" y="858903"/>
          <a:ext cx="1390650" cy="4810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9719" name="Equation" r:id="rId6" imgW="698400" imgH="241200" progId="Equation.DSMT4">
                  <p:embed/>
                </p:oleObj>
              </mc:Choice>
              <mc:Fallback>
                <p:oleObj name="Equation" r:id="rId6" imgW="698400" imgH="2412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40105" y="858903"/>
                        <a:ext cx="1390650" cy="4810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" name="TextovéPole 9"/>
          <p:cNvSpPr txBox="1"/>
          <p:nvPr/>
        </p:nvSpPr>
        <p:spPr>
          <a:xfrm>
            <a:off x="3071480" y="858903"/>
            <a:ext cx="607252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000" dirty="0" smtClean="0">
                <a:solidFill>
                  <a:srgbClr val="FF0000"/>
                </a:solidFill>
              </a:rPr>
              <a:t>Lorentzova síla</a:t>
            </a:r>
            <a:r>
              <a:rPr lang="cs-CZ" sz="2000" dirty="0" smtClean="0"/>
              <a:t>, působící na el. náboj </a:t>
            </a:r>
            <a:r>
              <a:rPr lang="cs-CZ" sz="2000" i="1" dirty="0" smtClean="0"/>
              <a:t>q</a:t>
            </a:r>
            <a:r>
              <a:rPr lang="cs-CZ" sz="2000" dirty="0" smtClean="0"/>
              <a:t> pohybující se </a:t>
            </a:r>
            <a:r>
              <a:rPr lang="cs-CZ" sz="2000" dirty="0"/>
              <a:t>rychlostí </a:t>
            </a:r>
            <a:r>
              <a:rPr lang="cs-CZ" sz="2000" i="1" dirty="0"/>
              <a:t>v</a:t>
            </a:r>
            <a:r>
              <a:rPr lang="cs-CZ" sz="2000" dirty="0"/>
              <a:t> </a:t>
            </a:r>
            <a:r>
              <a:rPr lang="cs-CZ" sz="2000" dirty="0" err="1" smtClean="0"/>
              <a:t>v</a:t>
            </a:r>
            <a:r>
              <a:rPr lang="cs-CZ" sz="2000" dirty="0" smtClean="0"/>
              <a:t> </a:t>
            </a:r>
            <a:r>
              <a:rPr lang="cs-CZ" sz="2000" dirty="0" err="1" smtClean="0"/>
              <a:t>mag</a:t>
            </a:r>
            <a:r>
              <a:rPr lang="cs-CZ" sz="2000" dirty="0" smtClean="0"/>
              <a:t>. poli o indukci </a:t>
            </a:r>
            <a:r>
              <a:rPr lang="cs-CZ" sz="2000" i="1" dirty="0" smtClean="0"/>
              <a:t>B</a:t>
            </a:r>
            <a:endParaRPr lang="cs-CZ" sz="2000" i="1" dirty="0">
              <a:solidFill>
                <a:srgbClr val="FF000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0191649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ovéPole 7"/>
          <p:cNvSpPr txBox="1"/>
          <p:nvPr/>
        </p:nvSpPr>
        <p:spPr>
          <a:xfrm>
            <a:off x="1308720" y="125421"/>
            <a:ext cx="491256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800" dirty="0" smtClean="0"/>
              <a:t>Silové účinky magnetického pole</a:t>
            </a:r>
            <a:endParaRPr lang="cs-CZ" sz="2800" i="1" dirty="0">
              <a:solidFill>
                <a:srgbClr val="FF0000"/>
              </a:solidFill>
              <a:latin typeface="+mj-lt"/>
            </a:endParaRPr>
          </a:p>
        </p:txBody>
      </p:sp>
      <p:pic>
        <p:nvPicPr>
          <p:cNvPr id="3" name="Obrázek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630866"/>
            <a:ext cx="9144000" cy="3596268"/>
          </a:xfrm>
          <a:prstGeom prst="rect">
            <a:avLst/>
          </a:prstGeom>
        </p:spPr>
      </p:pic>
      <p:sp>
        <p:nvSpPr>
          <p:cNvPr id="5" name="Obdélník 4"/>
          <p:cNvSpPr/>
          <p:nvPr/>
        </p:nvSpPr>
        <p:spPr>
          <a:xfrm>
            <a:off x="155543" y="5886193"/>
            <a:ext cx="883291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dirty="0"/>
              <a:t>https://phys.libretexts.org/Bookshelves/University_Physics/Book%3A_University_Physics_(OpenStax)/Map%3A_University_Physics_II_-_Thermodynamics%2C_Electricity%2C_and_Magnetism_(OpenStax)/11%3A_Magnetic_Forces_and_Fields/11.04%3A_Motion_of_a_Charged_Particle_in_a_Magnetic_Field</a:t>
            </a:r>
          </a:p>
        </p:txBody>
      </p:sp>
    </p:spTree>
    <p:extLst>
      <p:ext uri="{BB962C8B-B14F-4D97-AF65-F5344CB8AC3E}">
        <p14:creationId xmlns:p14="http://schemas.microsoft.com/office/powerpoint/2010/main" val="10888108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ovéPole 7"/>
          <p:cNvSpPr txBox="1"/>
          <p:nvPr/>
        </p:nvSpPr>
        <p:spPr>
          <a:xfrm>
            <a:off x="1308720" y="125421"/>
            <a:ext cx="491256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800" dirty="0" smtClean="0"/>
              <a:t>Silové účinky magnetického pole</a:t>
            </a:r>
            <a:endParaRPr lang="cs-CZ" sz="2800" i="1" dirty="0">
              <a:solidFill>
                <a:srgbClr val="FF0000"/>
              </a:solidFill>
              <a:latin typeface="+mj-lt"/>
            </a:endParaRPr>
          </a:p>
        </p:txBody>
      </p:sp>
      <p:pic>
        <p:nvPicPr>
          <p:cNvPr id="30722" name="Picture 2" descr="Image result for moving charge in magnetic field&quot;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69135" y="1597025"/>
            <a:ext cx="4343400" cy="3067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894160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ovéPole 7"/>
          <p:cNvSpPr txBox="1"/>
          <p:nvPr/>
        </p:nvSpPr>
        <p:spPr>
          <a:xfrm>
            <a:off x="1308720" y="125421"/>
            <a:ext cx="491256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800" dirty="0" smtClean="0"/>
              <a:t>Silové účinky magnetického pole</a:t>
            </a:r>
            <a:endParaRPr lang="cs-CZ" sz="2800" i="1" dirty="0">
              <a:solidFill>
                <a:srgbClr val="FF0000"/>
              </a:solidFill>
              <a:latin typeface="+mj-lt"/>
            </a:endParaRPr>
          </a:p>
        </p:txBody>
      </p:sp>
      <p:sp>
        <p:nvSpPr>
          <p:cNvPr id="6" name="Obdélník 5"/>
          <p:cNvSpPr/>
          <p:nvPr/>
        </p:nvSpPr>
        <p:spPr>
          <a:xfrm>
            <a:off x="564601" y="1230822"/>
            <a:ext cx="297530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dirty="0" smtClean="0">
                <a:hlinkClick r:id="rId2"/>
              </a:rPr>
              <a:t>Silové působení mezi vodiči</a:t>
            </a:r>
            <a:endParaRPr lang="en-US" dirty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25609" y="2133525"/>
            <a:ext cx="3695238" cy="3333333"/>
          </a:xfrm>
          <a:prstGeom prst="rect">
            <a:avLst/>
          </a:prstGeom>
        </p:spPr>
      </p:pic>
      <p:pic>
        <p:nvPicPr>
          <p:cNvPr id="5" name="Obrázek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4601" y="2133525"/>
            <a:ext cx="3600000" cy="33047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34259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ovéPole 7"/>
          <p:cNvSpPr txBox="1"/>
          <p:nvPr/>
        </p:nvSpPr>
        <p:spPr>
          <a:xfrm>
            <a:off x="1308720" y="125421"/>
            <a:ext cx="491256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800" dirty="0" smtClean="0"/>
              <a:t>Silové účinky magnetického pole</a:t>
            </a:r>
            <a:endParaRPr lang="cs-CZ" sz="2800" i="1" dirty="0">
              <a:solidFill>
                <a:srgbClr val="FF0000"/>
              </a:solidFill>
              <a:latin typeface="+mj-lt"/>
            </a:endParaRPr>
          </a:p>
        </p:txBody>
      </p:sp>
      <p:sp>
        <p:nvSpPr>
          <p:cNvPr id="6" name="Obdélník 5"/>
          <p:cNvSpPr/>
          <p:nvPr/>
        </p:nvSpPr>
        <p:spPr>
          <a:xfrm>
            <a:off x="564601" y="1230822"/>
            <a:ext cx="297530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dirty="0" smtClean="0">
                <a:hlinkClick r:id="rId2"/>
              </a:rPr>
              <a:t>Silové působení mezi vodiči</a:t>
            </a:r>
            <a:endParaRPr lang="en-US" dirty="0"/>
          </a:p>
        </p:txBody>
      </p:sp>
      <p:pic>
        <p:nvPicPr>
          <p:cNvPr id="9" name="Obrázek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3102" y="2023170"/>
            <a:ext cx="7231107" cy="41693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36359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ovéPole 7"/>
          <p:cNvSpPr txBox="1"/>
          <p:nvPr/>
        </p:nvSpPr>
        <p:spPr>
          <a:xfrm>
            <a:off x="1308720" y="125421"/>
            <a:ext cx="452367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800" dirty="0" err="1" smtClean="0"/>
              <a:t>Flemingovo</a:t>
            </a:r>
            <a:r>
              <a:rPr lang="cs-CZ" sz="2800" dirty="0" smtClean="0"/>
              <a:t> pravidlo levé ruky</a:t>
            </a:r>
            <a:endParaRPr lang="cs-CZ" sz="2800" i="1" dirty="0">
              <a:solidFill>
                <a:srgbClr val="FF0000"/>
              </a:solidFill>
              <a:latin typeface="+mj-lt"/>
            </a:endParaRPr>
          </a:p>
        </p:txBody>
      </p:sp>
      <p:sp>
        <p:nvSpPr>
          <p:cNvPr id="5" name="TextovéPole 4"/>
          <p:cNvSpPr txBox="1"/>
          <p:nvPr/>
        </p:nvSpPr>
        <p:spPr>
          <a:xfrm>
            <a:off x="982795" y="648641"/>
            <a:ext cx="747839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800" dirty="0" smtClean="0"/>
              <a:t>pro určení směru síly působící na vodič v </a:t>
            </a:r>
            <a:r>
              <a:rPr lang="cs-CZ" sz="2800" dirty="0" err="1" smtClean="0"/>
              <a:t>mag</a:t>
            </a:r>
            <a:r>
              <a:rPr lang="cs-CZ" sz="2800" dirty="0" smtClean="0"/>
              <a:t>. poli</a:t>
            </a:r>
            <a:endParaRPr lang="cs-CZ" sz="2800" i="1" dirty="0">
              <a:solidFill>
                <a:srgbClr val="FF0000"/>
              </a:solidFill>
              <a:latin typeface="+mj-lt"/>
            </a:endParaRPr>
          </a:p>
        </p:txBody>
      </p:sp>
      <p:pic>
        <p:nvPicPr>
          <p:cNvPr id="2" name="Obrázek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589668"/>
            <a:ext cx="6406896" cy="45659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58991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ovéPole 7"/>
          <p:cNvSpPr txBox="1"/>
          <p:nvPr/>
        </p:nvSpPr>
        <p:spPr>
          <a:xfrm>
            <a:off x="1308720" y="125421"/>
            <a:ext cx="452367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800" dirty="0" err="1" smtClean="0"/>
              <a:t>Flemingovo</a:t>
            </a:r>
            <a:r>
              <a:rPr lang="cs-CZ" sz="2800" dirty="0" smtClean="0"/>
              <a:t> pravidlo levé ruky</a:t>
            </a:r>
            <a:endParaRPr lang="cs-CZ" sz="2800" i="1" dirty="0">
              <a:solidFill>
                <a:srgbClr val="FF0000"/>
              </a:solidFill>
              <a:latin typeface="+mj-lt"/>
            </a:endParaRPr>
          </a:p>
        </p:txBody>
      </p:sp>
      <p:sp>
        <p:nvSpPr>
          <p:cNvPr id="5" name="TextovéPole 4"/>
          <p:cNvSpPr txBox="1"/>
          <p:nvPr/>
        </p:nvSpPr>
        <p:spPr>
          <a:xfrm>
            <a:off x="982795" y="648641"/>
            <a:ext cx="747839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800" dirty="0" smtClean="0"/>
              <a:t>pro určení směru síly působící na vodič v </a:t>
            </a:r>
            <a:r>
              <a:rPr lang="cs-CZ" sz="2800" dirty="0" err="1" smtClean="0"/>
              <a:t>mag</a:t>
            </a:r>
            <a:r>
              <a:rPr lang="cs-CZ" sz="2800" dirty="0" smtClean="0"/>
              <a:t>. poli</a:t>
            </a:r>
            <a:endParaRPr lang="cs-CZ" sz="2800" i="1" dirty="0">
              <a:solidFill>
                <a:srgbClr val="FF0000"/>
              </a:solidFill>
              <a:latin typeface="+mj-lt"/>
            </a:endParaRPr>
          </a:p>
        </p:txBody>
      </p:sp>
      <p:pic>
        <p:nvPicPr>
          <p:cNvPr id="2" name="Obrázek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589668"/>
            <a:ext cx="6406896" cy="4565904"/>
          </a:xfrm>
          <a:prstGeom prst="rect">
            <a:avLst/>
          </a:prstGeom>
        </p:spPr>
      </p:pic>
      <p:pic>
        <p:nvPicPr>
          <p:cNvPr id="3" name="Obrázek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01143" y="2261744"/>
            <a:ext cx="3142857" cy="3457143"/>
          </a:xfrm>
          <a:prstGeom prst="rect">
            <a:avLst/>
          </a:prstGeom>
        </p:spPr>
      </p:pic>
      <p:sp>
        <p:nvSpPr>
          <p:cNvPr id="6" name="TextovéPole 5"/>
          <p:cNvSpPr txBox="1"/>
          <p:nvPr/>
        </p:nvSpPr>
        <p:spPr>
          <a:xfrm>
            <a:off x="7664252" y="1430747"/>
            <a:ext cx="470000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4800" dirty="0" smtClean="0">
                <a:solidFill>
                  <a:srgbClr val="FF0000"/>
                </a:solidFill>
              </a:rPr>
              <a:t>?</a:t>
            </a:r>
            <a:endParaRPr lang="cs-CZ" sz="4800" i="1" dirty="0">
              <a:solidFill>
                <a:srgbClr val="FF000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576166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ovéPole 7"/>
          <p:cNvSpPr txBox="1"/>
          <p:nvPr/>
        </p:nvSpPr>
        <p:spPr>
          <a:xfrm>
            <a:off x="1308720" y="125421"/>
            <a:ext cx="452367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800" dirty="0" err="1" smtClean="0"/>
              <a:t>Flemingovo</a:t>
            </a:r>
            <a:r>
              <a:rPr lang="cs-CZ" sz="2800" dirty="0" smtClean="0"/>
              <a:t> pravidlo levé ruky</a:t>
            </a:r>
            <a:endParaRPr lang="cs-CZ" sz="2800" i="1" dirty="0">
              <a:solidFill>
                <a:srgbClr val="FF0000"/>
              </a:solidFill>
              <a:latin typeface="+mj-lt"/>
            </a:endParaRPr>
          </a:p>
        </p:txBody>
      </p:sp>
      <p:sp>
        <p:nvSpPr>
          <p:cNvPr id="5" name="TextovéPole 4"/>
          <p:cNvSpPr txBox="1"/>
          <p:nvPr/>
        </p:nvSpPr>
        <p:spPr>
          <a:xfrm>
            <a:off x="982795" y="648641"/>
            <a:ext cx="747839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800" dirty="0" smtClean="0"/>
              <a:t>pro určení směru síly působící na vodič v </a:t>
            </a:r>
            <a:r>
              <a:rPr lang="cs-CZ" sz="2800" dirty="0" err="1" smtClean="0"/>
              <a:t>mag</a:t>
            </a:r>
            <a:r>
              <a:rPr lang="cs-CZ" sz="2800" dirty="0" smtClean="0"/>
              <a:t>. poli</a:t>
            </a:r>
            <a:endParaRPr lang="cs-CZ" sz="2800" i="1" dirty="0">
              <a:solidFill>
                <a:srgbClr val="FF0000"/>
              </a:solidFill>
              <a:latin typeface="+mj-lt"/>
            </a:endParaRPr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5625" y="2390916"/>
            <a:ext cx="4762500" cy="2619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08876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ovéPole 7"/>
          <p:cNvSpPr txBox="1"/>
          <p:nvPr/>
        </p:nvSpPr>
        <p:spPr>
          <a:xfrm>
            <a:off x="1308720" y="125421"/>
            <a:ext cx="452367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800" dirty="0" err="1" smtClean="0"/>
              <a:t>Flemingovo</a:t>
            </a:r>
            <a:r>
              <a:rPr lang="cs-CZ" sz="2800" dirty="0" smtClean="0"/>
              <a:t> pravidlo levé ruky</a:t>
            </a:r>
            <a:endParaRPr lang="cs-CZ" sz="2800" i="1" dirty="0">
              <a:solidFill>
                <a:srgbClr val="FF0000"/>
              </a:solidFill>
              <a:latin typeface="+mj-lt"/>
            </a:endParaRPr>
          </a:p>
        </p:txBody>
      </p:sp>
      <p:sp>
        <p:nvSpPr>
          <p:cNvPr id="5" name="TextovéPole 4"/>
          <p:cNvSpPr txBox="1"/>
          <p:nvPr/>
        </p:nvSpPr>
        <p:spPr>
          <a:xfrm>
            <a:off x="982795" y="648641"/>
            <a:ext cx="747839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800" dirty="0" smtClean="0"/>
              <a:t>pro určení směru síly působící na vodič v </a:t>
            </a:r>
            <a:r>
              <a:rPr lang="cs-CZ" sz="2800" dirty="0" err="1" smtClean="0"/>
              <a:t>mag</a:t>
            </a:r>
            <a:r>
              <a:rPr lang="cs-CZ" sz="2800" dirty="0" smtClean="0"/>
              <a:t>. poli</a:t>
            </a:r>
            <a:endParaRPr lang="cs-CZ" sz="2800" i="1" dirty="0">
              <a:solidFill>
                <a:srgbClr val="FF0000"/>
              </a:solidFill>
              <a:latin typeface="+mj-lt"/>
            </a:endParaRPr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026" y="1412791"/>
            <a:ext cx="2505075" cy="1828800"/>
          </a:xfrm>
          <a:prstGeom prst="rect">
            <a:avLst/>
          </a:prstGeom>
        </p:spPr>
      </p:pic>
      <p:pic>
        <p:nvPicPr>
          <p:cNvPr id="7" name="Obrázek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0331" y="4739328"/>
            <a:ext cx="2524125" cy="1819275"/>
          </a:xfrm>
          <a:prstGeom prst="rect">
            <a:avLst/>
          </a:prstGeom>
        </p:spPr>
      </p:pic>
      <p:pic>
        <p:nvPicPr>
          <p:cNvPr id="9" name="Obrázek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491936"/>
            <a:ext cx="2857143" cy="3066667"/>
          </a:xfrm>
          <a:prstGeom prst="rect">
            <a:avLst/>
          </a:prstGeom>
        </p:spPr>
      </p:pic>
      <p:pic>
        <p:nvPicPr>
          <p:cNvPr id="14" name="Obrázek 1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383710" y="1149166"/>
            <a:ext cx="5285714" cy="3380952"/>
          </a:xfrm>
          <a:prstGeom prst="rect">
            <a:avLst/>
          </a:prstGeom>
        </p:spPr>
      </p:pic>
      <p:sp>
        <p:nvSpPr>
          <p:cNvPr id="15" name="TextovéPole 14"/>
          <p:cNvSpPr txBox="1"/>
          <p:nvPr/>
        </p:nvSpPr>
        <p:spPr>
          <a:xfrm>
            <a:off x="5848315" y="2327191"/>
            <a:ext cx="356503" cy="92333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cs-CZ" dirty="0" smtClean="0">
              <a:solidFill>
                <a:srgbClr val="FF0000"/>
              </a:solidFill>
            </a:endParaRPr>
          </a:p>
          <a:p>
            <a:r>
              <a:rPr lang="cs-CZ" b="1" dirty="0" smtClean="0">
                <a:solidFill>
                  <a:srgbClr val="FF0000"/>
                </a:solidFill>
              </a:rPr>
              <a:t>F</a:t>
            </a:r>
          </a:p>
          <a:p>
            <a:endParaRPr lang="en-U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929419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Image result for magnetic field&quot;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-208236" y="1179809"/>
            <a:ext cx="6655944" cy="44402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Image result for magnetic field&quot;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2160" y="853980"/>
            <a:ext cx="3013294" cy="56713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947858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5552" y="1009839"/>
            <a:ext cx="3114675" cy="3638550"/>
          </a:xfrm>
          <a:prstGeom prst="rect">
            <a:avLst/>
          </a:prstGeom>
        </p:spPr>
      </p:pic>
      <p:sp>
        <p:nvSpPr>
          <p:cNvPr id="8" name="TextovéPole 7"/>
          <p:cNvSpPr txBox="1"/>
          <p:nvPr/>
        </p:nvSpPr>
        <p:spPr>
          <a:xfrm>
            <a:off x="1308720" y="125421"/>
            <a:ext cx="452367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800" dirty="0" err="1" smtClean="0"/>
              <a:t>Flemingovo</a:t>
            </a:r>
            <a:r>
              <a:rPr lang="cs-CZ" sz="2800" dirty="0" smtClean="0"/>
              <a:t> pravidlo levé ruky</a:t>
            </a:r>
            <a:endParaRPr lang="cs-CZ" sz="2800" i="1" dirty="0">
              <a:solidFill>
                <a:srgbClr val="FF0000"/>
              </a:solidFill>
              <a:latin typeface="+mj-lt"/>
            </a:endParaRPr>
          </a:p>
        </p:txBody>
      </p:sp>
      <p:sp>
        <p:nvSpPr>
          <p:cNvPr id="5" name="TextovéPole 4"/>
          <p:cNvSpPr txBox="1"/>
          <p:nvPr/>
        </p:nvSpPr>
        <p:spPr>
          <a:xfrm>
            <a:off x="982795" y="648641"/>
            <a:ext cx="747839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800" dirty="0" smtClean="0"/>
              <a:t>pro určení směru síly působící na vodič v </a:t>
            </a:r>
            <a:r>
              <a:rPr lang="cs-CZ" sz="2800" dirty="0" err="1" smtClean="0"/>
              <a:t>mag</a:t>
            </a:r>
            <a:r>
              <a:rPr lang="cs-CZ" sz="2800" dirty="0" smtClean="0"/>
              <a:t>. poli</a:t>
            </a:r>
            <a:endParaRPr lang="cs-CZ" sz="2800" i="1" dirty="0">
              <a:solidFill>
                <a:srgbClr val="FF0000"/>
              </a:solidFill>
              <a:latin typeface="+mj-lt"/>
            </a:endParaRPr>
          </a:p>
        </p:txBody>
      </p:sp>
      <p:pic>
        <p:nvPicPr>
          <p:cNvPr id="11" name="Obrázek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13875" y="1275600"/>
            <a:ext cx="2285714" cy="2761905"/>
          </a:xfrm>
          <a:prstGeom prst="rect">
            <a:avLst/>
          </a:prstGeom>
        </p:spPr>
      </p:pic>
      <p:pic>
        <p:nvPicPr>
          <p:cNvPr id="12" name="Obrázek 1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63225" y="4096095"/>
            <a:ext cx="2285714" cy="2761905"/>
          </a:xfrm>
          <a:prstGeom prst="rect">
            <a:avLst/>
          </a:prstGeom>
        </p:spPr>
      </p:pic>
      <p:pic>
        <p:nvPicPr>
          <p:cNvPr id="15" name="Obrázek 1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21037" y="4486367"/>
            <a:ext cx="3647619" cy="1771429"/>
          </a:xfrm>
          <a:prstGeom prst="rect">
            <a:avLst/>
          </a:prstGeom>
        </p:spPr>
      </p:pic>
      <p:sp>
        <p:nvSpPr>
          <p:cNvPr id="16" name="TextovéPole 15"/>
          <p:cNvSpPr txBox="1"/>
          <p:nvPr/>
        </p:nvSpPr>
        <p:spPr>
          <a:xfrm>
            <a:off x="982795" y="1171861"/>
            <a:ext cx="436472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000" dirty="0" smtClean="0"/>
              <a:t>Magnetoelektrický ampérmetr-voltmetr</a:t>
            </a:r>
            <a:endParaRPr lang="cs-CZ" sz="2000" i="1" dirty="0">
              <a:solidFill>
                <a:srgbClr val="FF000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7146566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ovéPole 15"/>
          <p:cNvSpPr txBox="1"/>
          <p:nvPr/>
        </p:nvSpPr>
        <p:spPr>
          <a:xfrm>
            <a:off x="714375" y="1327191"/>
            <a:ext cx="172560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hlinkClick r:id="rId2"/>
              </a:rPr>
              <a:t>e</a:t>
            </a:r>
            <a:r>
              <a:rPr lang="cs-CZ" dirty="0" err="1" smtClean="0">
                <a:hlinkClick r:id="rId2"/>
              </a:rPr>
              <a:t>lektrický</a:t>
            </a:r>
            <a:r>
              <a:rPr lang="cs-CZ" dirty="0" smtClean="0">
                <a:hlinkClick r:id="rId2"/>
              </a:rPr>
              <a:t> </a:t>
            </a:r>
            <a:r>
              <a:rPr lang="cs-CZ" dirty="0" smtClean="0">
                <a:hlinkClick r:id="rId2"/>
              </a:rPr>
              <a:t>vláček</a:t>
            </a:r>
            <a:endParaRPr lang="cs-CZ" i="1" dirty="0">
              <a:solidFill>
                <a:srgbClr val="FF0000"/>
              </a:solidFill>
              <a:latin typeface="+mj-lt"/>
            </a:endParaRPr>
          </a:p>
        </p:txBody>
      </p:sp>
      <p:sp>
        <p:nvSpPr>
          <p:cNvPr id="4" name="TextovéPole 3"/>
          <p:cNvSpPr txBox="1"/>
          <p:nvPr/>
        </p:nvSpPr>
        <p:spPr>
          <a:xfrm>
            <a:off x="714375" y="2453986"/>
            <a:ext cx="29206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hlinkClick r:id="rId3"/>
              </a:rPr>
              <a:t>?</a:t>
            </a:r>
            <a:endParaRPr lang="en-US" dirty="0"/>
          </a:p>
        </p:txBody>
      </p:sp>
      <p:sp>
        <p:nvSpPr>
          <p:cNvPr id="13" name="TextovéPole 12"/>
          <p:cNvSpPr txBox="1"/>
          <p:nvPr/>
        </p:nvSpPr>
        <p:spPr>
          <a:xfrm>
            <a:off x="710035" y="712591"/>
            <a:ext cx="7675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hlinkClick r:id="rId4"/>
              </a:rPr>
              <a:t>motor</a:t>
            </a:r>
            <a:endParaRPr lang="en-US" dirty="0"/>
          </a:p>
        </p:txBody>
      </p:sp>
      <p:sp>
        <p:nvSpPr>
          <p:cNvPr id="14" name="TextovéPole 13"/>
          <p:cNvSpPr txBox="1"/>
          <p:nvPr/>
        </p:nvSpPr>
        <p:spPr>
          <a:xfrm>
            <a:off x="710035" y="1922835"/>
            <a:ext cx="84119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>
                <a:hlinkClick r:id="rId5"/>
              </a:rPr>
              <a:t>pokusy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765431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4" name="Picture 6" descr="Image result for magnetic field&quot;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1436177"/>
            <a:ext cx="6480720" cy="39856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555440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5" name="Picture 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9692" y="282282"/>
            <a:ext cx="5544616" cy="6342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593084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Image result for magnetic field&quot;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268760"/>
            <a:ext cx="8115300" cy="457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555440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Image result for magnetic field&quot;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7704" y="1647230"/>
            <a:ext cx="4286250" cy="3152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555440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Image result for magnetic field&quot;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1196752"/>
            <a:ext cx="7515771" cy="50168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555440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574</TotalTime>
  <Words>578</Words>
  <Application>Microsoft Office PowerPoint</Application>
  <PresentationFormat>Předvádění na obrazovce (4:3)</PresentationFormat>
  <Paragraphs>137</Paragraphs>
  <Slides>41</Slides>
  <Notes>0</Notes>
  <HiddenSlides>0</HiddenSlides>
  <MMClips>0</MMClips>
  <ScaleCrop>false</ScaleCrop>
  <HeadingPairs>
    <vt:vector size="6" baseType="variant">
      <vt:variant>
        <vt:lpstr>Motiv</vt:lpstr>
      </vt:variant>
      <vt:variant>
        <vt:i4>1</vt:i4>
      </vt:variant>
      <vt:variant>
        <vt:lpstr>Vložené servery OLE</vt:lpstr>
      </vt:variant>
      <vt:variant>
        <vt:i4>1</vt:i4>
      </vt:variant>
      <vt:variant>
        <vt:lpstr>Nadpisy snímků</vt:lpstr>
      </vt:variant>
      <vt:variant>
        <vt:i4>41</vt:i4>
      </vt:variant>
    </vt:vector>
  </HeadingPairs>
  <TitlesOfParts>
    <vt:vector size="43" baseType="lpstr">
      <vt:lpstr>Motiv systému Office</vt:lpstr>
      <vt:lpstr>Equation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Biolek Dalibor</dc:creator>
  <cp:lastModifiedBy>Biolek Dalibor</cp:lastModifiedBy>
  <cp:revision>57</cp:revision>
  <dcterms:created xsi:type="dcterms:W3CDTF">2019-11-28T06:25:58Z</dcterms:created>
  <dcterms:modified xsi:type="dcterms:W3CDTF">2019-12-16T07:41:08Z</dcterms:modified>
</cp:coreProperties>
</file>