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305" r:id="rId3"/>
    <p:sldId id="306" r:id="rId4"/>
    <p:sldId id="309" r:id="rId5"/>
    <p:sldId id="310" r:id="rId6"/>
    <p:sldId id="311" r:id="rId7"/>
    <p:sldId id="312" r:id="rId8"/>
    <p:sldId id="313" r:id="rId9"/>
    <p:sldId id="308" r:id="rId10"/>
    <p:sldId id="314" r:id="rId11"/>
    <p:sldId id="31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59">
          <p15:clr>
            <a:srgbClr val="A4A3A4"/>
          </p15:clr>
        </p15:guide>
        <p15:guide id="2" pos="4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 snapToGrid="0" showGuides="1">
      <p:cViewPr>
        <p:scale>
          <a:sx n="125" d="100"/>
          <a:sy n="125" d="100"/>
        </p:scale>
        <p:origin x="-48" y="-1038"/>
      </p:cViewPr>
      <p:guideLst>
        <p:guide orient="horz" pos="2059"/>
        <p:guide pos="4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99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92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78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64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52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21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75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22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30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12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15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37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het.colorado.edu/sims/html/faradays-law/latest/faradays-law_cs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20.wmf"/><Relationship Id="rId3" Type="http://schemas.openxmlformats.org/officeDocument/2006/relationships/hyperlink" Target="https://www.google.cz/url?sa=i&amp;rct=j&amp;q=&amp;esrc=s&amp;source=images&amp;cd=&amp;cad=rja&amp;uact=8&amp;ved=2ahUKEwiFu4HVl7LmAhWDDGMBHfFSATcQjRx6BAgBEAQ&amp;url=https://www.amazon.co.uk/Toroid-Inductor-Wound-220uH-59mOhm/dp/B00EZC5XVK&amp;psig=AOvVaw3Ah3CfxCck7AloHafyVfYO&amp;ust=1576310408150535" TargetMode="External"/><Relationship Id="rId7" Type="http://schemas.openxmlformats.org/officeDocument/2006/relationships/oleObject" Target="../embeddings/oleObject15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11" Type="http://schemas.openxmlformats.org/officeDocument/2006/relationships/image" Target="../media/image22.png"/><Relationship Id="rId5" Type="http://schemas.openxmlformats.org/officeDocument/2006/relationships/oleObject" Target="../embeddings/oleObject14.bin"/><Relationship Id="rId15" Type="http://schemas.openxmlformats.org/officeDocument/2006/relationships/image" Target="../media/image21.wmf"/><Relationship Id="rId10" Type="http://schemas.openxmlformats.org/officeDocument/2006/relationships/image" Target="../media/image19.wmf"/><Relationship Id="rId4" Type="http://schemas.openxmlformats.org/officeDocument/2006/relationships/image" Target="../media/image11.jpeg"/><Relationship Id="rId9" Type="http://schemas.openxmlformats.org/officeDocument/2006/relationships/oleObject" Target="../embeddings/oleObject16.bin"/><Relationship Id="rId1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0.wmf"/><Relationship Id="rId3" Type="http://schemas.openxmlformats.org/officeDocument/2006/relationships/hyperlink" Target="https://www.google.cz/url?sa=i&amp;rct=j&amp;q=&amp;esrc=s&amp;source=images&amp;cd=&amp;cad=rja&amp;uact=8&amp;ved=2ahUKEwiFu4HVl7LmAhWDDGMBHfFSATcQjRx6BAgBEAQ&amp;url=https://www.amazon.co.uk/Toroid-Inductor-Wound-220uH-59mOhm/dp/B00EZC5XVK&amp;psig=AOvVaw3Ah3CfxCck7AloHafyVfYO&amp;ust=1576310408150535" TargetMode="Externa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9.wmf"/><Relationship Id="rId5" Type="http://schemas.openxmlformats.org/officeDocument/2006/relationships/image" Target="../media/image12.pn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11.jpeg"/><Relationship Id="rId9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454765" y="120774"/>
            <a:ext cx="2955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/>
              <a:t>Faradayovy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pokusy</a:t>
            </a:r>
            <a:endParaRPr lang="cs-CZ" sz="2800" i="1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6066952" y="274662"/>
            <a:ext cx="2689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hlinkClick r:id="rId2"/>
              </a:rPr>
              <a:t>e</a:t>
            </a:r>
            <a:r>
              <a:rPr lang="en-US" i="1" dirty="0" err="1" smtClean="0">
                <a:hlinkClick r:id="rId2"/>
              </a:rPr>
              <a:t>lektromagnetick</a:t>
            </a:r>
            <a:r>
              <a:rPr lang="cs-CZ" i="1" dirty="0" smtClean="0">
                <a:hlinkClick r:id="rId2"/>
              </a:rPr>
              <a:t>á indukce</a:t>
            </a:r>
            <a:endParaRPr lang="cs-CZ" i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404" y="708940"/>
            <a:ext cx="4557721" cy="614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6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ovéPole 73"/>
          <p:cNvSpPr txBox="1"/>
          <p:nvPr/>
        </p:nvSpPr>
        <p:spPr>
          <a:xfrm>
            <a:off x="877800" y="4337373"/>
            <a:ext cx="3681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u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/>
              </a:rPr>
              <a:t>1z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TextovéPole 24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 smtClean="0"/>
              <a:t>Induktor</a:t>
            </a:r>
            <a:endParaRPr lang="cs-CZ" sz="2800" i="1" dirty="0"/>
          </a:p>
        </p:txBody>
      </p:sp>
      <p:graphicFrame>
        <p:nvGraphicFramePr>
          <p:cNvPr id="63" name="Objek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400937"/>
              </p:ext>
            </p:extLst>
          </p:nvPr>
        </p:nvGraphicFramePr>
        <p:xfrm>
          <a:off x="4302125" y="1277938"/>
          <a:ext cx="1189038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8" name="Equation" r:id="rId3" imgW="596880" imgH="228600" progId="Equation.DSMT4">
                  <p:embed/>
                </p:oleObj>
              </mc:Choice>
              <mc:Fallback>
                <p:oleObj name="Equation" r:id="rId3" imgW="5968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1277938"/>
                        <a:ext cx="1189038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ál 3"/>
          <p:cNvSpPr/>
          <p:nvPr/>
        </p:nvSpPr>
        <p:spPr>
          <a:xfrm>
            <a:off x="1517428" y="1184554"/>
            <a:ext cx="1790700" cy="1790700"/>
          </a:xfrm>
          <a:prstGeom prst="ellipse">
            <a:avLst/>
          </a:prstGeom>
          <a:noFill/>
          <a:ln w="330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Přímá spojnice 6"/>
          <p:cNvCxnSpPr/>
          <p:nvPr/>
        </p:nvCxnSpPr>
        <p:spPr>
          <a:xfrm flipH="1">
            <a:off x="933450" y="2175154"/>
            <a:ext cx="42395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ovéPole 41"/>
          <p:cNvSpPr txBox="1"/>
          <p:nvPr/>
        </p:nvSpPr>
        <p:spPr>
          <a:xfrm>
            <a:off x="1118642" y="1352313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714375" y="1795643"/>
            <a:ext cx="0" cy="379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ovéPole 44"/>
          <p:cNvSpPr txBox="1"/>
          <p:nvPr/>
        </p:nvSpPr>
        <p:spPr>
          <a:xfrm>
            <a:off x="307976" y="1811459"/>
            <a:ext cx="3681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u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/>
              </a:rPr>
              <a:t>1z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12" name="Volný tvar 11"/>
          <p:cNvSpPr/>
          <p:nvPr/>
        </p:nvSpPr>
        <p:spPr>
          <a:xfrm>
            <a:off x="1513416" y="1476375"/>
            <a:ext cx="220134" cy="1047750"/>
          </a:xfrm>
          <a:custGeom>
            <a:avLst/>
            <a:gdLst>
              <a:gd name="connsiteX0" fmla="*/ 115359 w 220134"/>
              <a:gd name="connsiteY0" fmla="*/ 1047750 h 1047750"/>
              <a:gd name="connsiteX1" fmla="*/ 1059 w 220134"/>
              <a:gd name="connsiteY1" fmla="*/ 619125 h 1047750"/>
              <a:gd name="connsiteX2" fmla="*/ 67734 w 220134"/>
              <a:gd name="connsiteY2" fmla="*/ 266700 h 1047750"/>
              <a:gd name="connsiteX3" fmla="*/ 220134 w 220134"/>
              <a:gd name="connsiteY3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134" h="1047750">
                <a:moveTo>
                  <a:pt x="115359" y="1047750"/>
                </a:moveTo>
                <a:cubicBezTo>
                  <a:pt x="62177" y="898525"/>
                  <a:pt x="8996" y="749300"/>
                  <a:pt x="1059" y="619125"/>
                </a:cubicBezTo>
                <a:cubicBezTo>
                  <a:pt x="-6879" y="488950"/>
                  <a:pt x="31222" y="369887"/>
                  <a:pt x="67734" y="266700"/>
                </a:cubicBezTo>
                <a:cubicBezTo>
                  <a:pt x="104246" y="163513"/>
                  <a:pt x="162190" y="81756"/>
                  <a:pt x="220134" y="0"/>
                </a:cubicBezTo>
              </a:path>
            </a:pathLst>
          </a:custGeom>
          <a:noFill/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Volný tvar 4"/>
          <p:cNvSpPr/>
          <p:nvPr/>
        </p:nvSpPr>
        <p:spPr>
          <a:xfrm>
            <a:off x="933450" y="1795643"/>
            <a:ext cx="847916" cy="368005"/>
          </a:xfrm>
          <a:custGeom>
            <a:avLst/>
            <a:gdLst>
              <a:gd name="connsiteX0" fmla="*/ 0 w 847916"/>
              <a:gd name="connsiteY0" fmla="*/ 4582 h 368005"/>
              <a:gd name="connsiteX1" fmla="*/ 371475 w 847916"/>
              <a:gd name="connsiteY1" fmla="*/ 4582 h 368005"/>
              <a:gd name="connsiteX2" fmla="*/ 723900 w 847916"/>
              <a:gd name="connsiteY2" fmla="*/ 52207 h 368005"/>
              <a:gd name="connsiteX3" fmla="*/ 847725 w 847916"/>
              <a:gd name="connsiteY3" fmla="*/ 242707 h 368005"/>
              <a:gd name="connsiteX4" fmla="*/ 752475 w 847916"/>
              <a:gd name="connsiteY4" fmla="*/ 357007 h 368005"/>
              <a:gd name="connsiteX5" fmla="*/ 762000 w 847916"/>
              <a:gd name="connsiteY5" fmla="*/ 357007 h 368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7916" h="368005">
                <a:moveTo>
                  <a:pt x="0" y="4582"/>
                </a:moveTo>
                <a:cubicBezTo>
                  <a:pt x="125412" y="613"/>
                  <a:pt x="250825" y="-3355"/>
                  <a:pt x="371475" y="4582"/>
                </a:cubicBezTo>
                <a:cubicBezTo>
                  <a:pt x="492125" y="12519"/>
                  <a:pt x="644525" y="12520"/>
                  <a:pt x="723900" y="52207"/>
                </a:cubicBezTo>
                <a:cubicBezTo>
                  <a:pt x="803275" y="91894"/>
                  <a:pt x="842963" y="191907"/>
                  <a:pt x="847725" y="242707"/>
                </a:cubicBezTo>
                <a:cubicBezTo>
                  <a:pt x="852487" y="293507"/>
                  <a:pt x="766763" y="337957"/>
                  <a:pt x="752475" y="357007"/>
                </a:cubicBezTo>
                <a:cubicBezTo>
                  <a:pt x="738188" y="376057"/>
                  <a:pt x="750094" y="366532"/>
                  <a:pt x="762000" y="35700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ovéPole 46"/>
          <p:cNvSpPr txBox="1"/>
          <p:nvPr/>
        </p:nvSpPr>
        <p:spPr>
          <a:xfrm>
            <a:off x="1717478" y="1117819"/>
            <a:ext cx="42291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 panose="05050102010706020507" pitchFamily="18" charset="2"/>
              </a:rPr>
              <a:t>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 panose="05050102010706020507" pitchFamily="18" charset="2"/>
              </a:rPr>
              <a:t>1z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graphicFrame>
        <p:nvGraphicFramePr>
          <p:cNvPr id="48" name="Objek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8250759"/>
              </p:ext>
            </p:extLst>
          </p:nvPr>
        </p:nvGraphicFramePr>
        <p:xfrm>
          <a:off x="3755666" y="1951339"/>
          <a:ext cx="23304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9" name="Equation" r:id="rId5" imgW="1168200" imgH="393480" progId="Equation.DSMT4">
                  <p:embed/>
                </p:oleObj>
              </mc:Choice>
              <mc:Fallback>
                <p:oleObj name="Equation" r:id="rId5" imgW="11682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5666" y="1951339"/>
                        <a:ext cx="2330450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k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0921629"/>
              </p:ext>
            </p:extLst>
          </p:nvPr>
        </p:nvGraphicFramePr>
        <p:xfrm>
          <a:off x="3803650" y="3851275"/>
          <a:ext cx="2176463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0" name="Equation" r:id="rId7" imgW="1091880" imgH="228600" progId="Equation.DSMT4">
                  <p:embed/>
                </p:oleObj>
              </mc:Choice>
              <mc:Fallback>
                <p:oleObj name="Equation" r:id="rId7" imgW="10918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650" y="3851275"/>
                        <a:ext cx="2176463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Ovál 49"/>
          <p:cNvSpPr/>
          <p:nvPr/>
        </p:nvSpPr>
        <p:spPr>
          <a:xfrm>
            <a:off x="1513416" y="3758389"/>
            <a:ext cx="1790700" cy="1790700"/>
          </a:xfrm>
          <a:prstGeom prst="ellipse">
            <a:avLst/>
          </a:prstGeom>
          <a:noFill/>
          <a:ln w="330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Přímá spojnice 50"/>
          <p:cNvCxnSpPr/>
          <p:nvPr/>
        </p:nvCxnSpPr>
        <p:spPr>
          <a:xfrm flipH="1">
            <a:off x="866775" y="5097960"/>
            <a:ext cx="57290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/>
          <p:cNvCxnSpPr/>
          <p:nvPr/>
        </p:nvCxnSpPr>
        <p:spPr>
          <a:xfrm flipH="1">
            <a:off x="929438" y="5097960"/>
            <a:ext cx="211979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ovéPole 69"/>
          <p:cNvSpPr txBox="1"/>
          <p:nvPr/>
        </p:nvSpPr>
        <p:spPr>
          <a:xfrm>
            <a:off x="1114630" y="3926148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71" name="Přímá spojnice se šipkou 70"/>
          <p:cNvCxnSpPr/>
          <p:nvPr/>
        </p:nvCxnSpPr>
        <p:spPr>
          <a:xfrm>
            <a:off x="1225987" y="4417103"/>
            <a:ext cx="0" cy="3394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Volný tvar 74"/>
          <p:cNvSpPr/>
          <p:nvPr/>
        </p:nvSpPr>
        <p:spPr>
          <a:xfrm>
            <a:off x="1509404" y="4050210"/>
            <a:ext cx="220134" cy="1047750"/>
          </a:xfrm>
          <a:custGeom>
            <a:avLst/>
            <a:gdLst>
              <a:gd name="connsiteX0" fmla="*/ 115359 w 220134"/>
              <a:gd name="connsiteY0" fmla="*/ 1047750 h 1047750"/>
              <a:gd name="connsiteX1" fmla="*/ 1059 w 220134"/>
              <a:gd name="connsiteY1" fmla="*/ 619125 h 1047750"/>
              <a:gd name="connsiteX2" fmla="*/ 67734 w 220134"/>
              <a:gd name="connsiteY2" fmla="*/ 266700 h 1047750"/>
              <a:gd name="connsiteX3" fmla="*/ 220134 w 220134"/>
              <a:gd name="connsiteY3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134" h="1047750">
                <a:moveTo>
                  <a:pt x="115359" y="1047750"/>
                </a:moveTo>
                <a:cubicBezTo>
                  <a:pt x="62177" y="898525"/>
                  <a:pt x="8996" y="749300"/>
                  <a:pt x="1059" y="619125"/>
                </a:cubicBezTo>
                <a:cubicBezTo>
                  <a:pt x="-6879" y="488950"/>
                  <a:pt x="31222" y="369887"/>
                  <a:pt x="67734" y="266700"/>
                </a:cubicBezTo>
                <a:cubicBezTo>
                  <a:pt x="104246" y="163513"/>
                  <a:pt x="162190" y="81756"/>
                  <a:pt x="220134" y="0"/>
                </a:cubicBezTo>
              </a:path>
            </a:pathLst>
          </a:custGeom>
          <a:noFill/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ovéPole 76"/>
          <p:cNvSpPr txBox="1"/>
          <p:nvPr/>
        </p:nvSpPr>
        <p:spPr>
          <a:xfrm>
            <a:off x="1713466" y="3691654"/>
            <a:ext cx="42291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 panose="05050102010706020507" pitchFamily="18" charset="2"/>
              </a:rPr>
              <a:t></a:t>
            </a:r>
            <a:r>
              <a:rPr lang="en-US" sz="2000" i="1" baseline="-25000" dirty="0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graphicFrame>
        <p:nvGraphicFramePr>
          <p:cNvPr id="78" name="Objekt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250910"/>
              </p:ext>
            </p:extLst>
          </p:nvPr>
        </p:nvGraphicFramePr>
        <p:xfrm>
          <a:off x="3591544" y="4518908"/>
          <a:ext cx="5268913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1" name="Equation" r:id="rId9" imgW="2641320" imgH="393480" progId="Equation.DSMT4">
                  <p:embed/>
                </p:oleObj>
              </mc:Choice>
              <mc:Fallback>
                <p:oleObj name="Equation" r:id="rId9" imgW="2641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1544" y="4518908"/>
                        <a:ext cx="5268913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Volný tvar 12"/>
          <p:cNvSpPr/>
          <p:nvPr/>
        </p:nvSpPr>
        <p:spPr>
          <a:xfrm>
            <a:off x="1333500" y="4781550"/>
            <a:ext cx="486262" cy="219075"/>
          </a:xfrm>
          <a:custGeom>
            <a:avLst/>
            <a:gdLst>
              <a:gd name="connsiteX0" fmla="*/ 0 w 486262"/>
              <a:gd name="connsiteY0" fmla="*/ 0 h 219075"/>
              <a:gd name="connsiteX1" fmla="*/ 400050 w 486262"/>
              <a:gd name="connsiteY1" fmla="*/ 28575 h 219075"/>
              <a:gd name="connsiteX2" fmla="*/ 485775 w 486262"/>
              <a:gd name="connsiteY2" fmla="*/ 114300 h 219075"/>
              <a:gd name="connsiteX3" fmla="*/ 428625 w 486262"/>
              <a:gd name="connsiteY3" fmla="*/ 219075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262" h="219075">
                <a:moveTo>
                  <a:pt x="0" y="0"/>
                </a:moveTo>
                <a:cubicBezTo>
                  <a:pt x="159544" y="4762"/>
                  <a:pt x="319088" y="9525"/>
                  <a:pt x="400050" y="28575"/>
                </a:cubicBezTo>
                <a:cubicBezTo>
                  <a:pt x="481012" y="47625"/>
                  <a:pt x="481013" y="82550"/>
                  <a:pt x="485775" y="114300"/>
                </a:cubicBezTo>
                <a:cubicBezTo>
                  <a:pt x="490537" y="146050"/>
                  <a:pt x="459581" y="182562"/>
                  <a:pt x="428625" y="2190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Přímá spojnice se šipkou 79"/>
          <p:cNvCxnSpPr/>
          <p:nvPr/>
        </p:nvCxnSpPr>
        <p:spPr>
          <a:xfrm>
            <a:off x="1225987" y="4785404"/>
            <a:ext cx="0" cy="3125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ovéPole 80"/>
          <p:cNvSpPr txBox="1"/>
          <p:nvPr/>
        </p:nvSpPr>
        <p:spPr>
          <a:xfrm>
            <a:off x="885962" y="4639249"/>
            <a:ext cx="3681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u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/>
              </a:rPr>
              <a:t>1z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82" name="Přímá spojnice se šipkou 81"/>
          <p:cNvCxnSpPr/>
          <p:nvPr/>
        </p:nvCxnSpPr>
        <p:spPr>
          <a:xfrm flipH="1">
            <a:off x="713428" y="4417103"/>
            <a:ext cx="5710" cy="680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ovéPole 82"/>
          <p:cNvSpPr txBox="1"/>
          <p:nvPr/>
        </p:nvSpPr>
        <p:spPr>
          <a:xfrm>
            <a:off x="307975" y="4537428"/>
            <a:ext cx="3681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u</a:t>
            </a:r>
            <a:r>
              <a:rPr lang="en-US" sz="2000" i="1" baseline="-25000" dirty="0">
                <a:solidFill>
                  <a:srgbClr val="FF0000"/>
                </a:solidFill>
                <a:sym typeface="Symbol"/>
              </a:rPr>
              <a:t>2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/>
              </a:rPr>
              <a:t>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1012079" y="1795643"/>
            <a:ext cx="211979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/>
          <p:cNvCxnSpPr/>
          <p:nvPr/>
        </p:nvCxnSpPr>
        <p:spPr>
          <a:xfrm flipH="1">
            <a:off x="1006197" y="2163648"/>
            <a:ext cx="211979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Volný tvar 75"/>
          <p:cNvSpPr/>
          <p:nvPr/>
        </p:nvSpPr>
        <p:spPr>
          <a:xfrm>
            <a:off x="929438" y="4369478"/>
            <a:ext cx="847916" cy="368005"/>
          </a:xfrm>
          <a:custGeom>
            <a:avLst/>
            <a:gdLst>
              <a:gd name="connsiteX0" fmla="*/ 0 w 847916"/>
              <a:gd name="connsiteY0" fmla="*/ 4582 h 368005"/>
              <a:gd name="connsiteX1" fmla="*/ 371475 w 847916"/>
              <a:gd name="connsiteY1" fmla="*/ 4582 h 368005"/>
              <a:gd name="connsiteX2" fmla="*/ 723900 w 847916"/>
              <a:gd name="connsiteY2" fmla="*/ 52207 h 368005"/>
              <a:gd name="connsiteX3" fmla="*/ 847725 w 847916"/>
              <a:gd name="connsiteY3" fmla="*/ 242707 h 368005"/>
              <a:gd name="connsiteX4" fmla="*/ 752475 w 847916"/>
              <a:gd name="connsiteY4" fmla="*/ 357007 h 368005"/>
              <a:gd name="connsiteX5" fmla="*/ 762000 w 847916"/>
              <a:gd name="connsiteY5" fmla="*/ 357007 h 368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7916" h="368005">
                <a:moveTo>
                  <a:pt x="0" y="4582"/>
                </a:moveTo>
                <a:cubicBezTo>
                  <a:pt x="125412" y="613"/>
                  <a:pt x="250825" y="-3355"/>
                  <a:pt x="371475" y="4582"/>
                </a:cubicBezTo>
                <a:cubicBezTo>
                  <a:pt x="492125" y="12519"/>
                  <a:pt x="644525" y="12520"/>
                  <a:pt x="723900" y="52207"/>
                </a:cubicBezTo>
                <a:cubicBezTo>
                  <a:pt x="803275" y="91894"/>
                  <a:pt x="842963" y="191907"/>
                  <a:pt x="847725" y="242707"/>
                </a:cubicBezTo>
                <a:cubicBezTo>
                  <a:pt x="852487" y="293507"/>
                  <a:pt x="766763" y="337957"/>
                  <a:pt x="752475" y="357007"/>
                </a:cubicBezTo>
                <a:cubicBezTo>
                  <a:pt x="738188" y="376057"/>
                  <a:pt x="750094" y="366532"/>
                  <a:pt x="762000" y="35700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Přímá spojnice se šipkou 51"/>
          <p:cNvCxnSpPr/>
          <p:nvPr/>
        </p:nvCxnSpPr>
        <p:spPr>
          <a:xfrm>
            <a:off x="1008067" y="4369478"/>
            <a:ext cx="211979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/>
          <p:cNvSpPr txBox="1"/>
          <p:nvPr/>
        </p:nvSpPr>
        <p:spPr>
          <a:xfrm>
            <a:off x="1066932" y="2204026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35" name="TextovéPole 34"/>
          <p:cNvSpPr txBox="1"/>
          <p:nvPr/>
        </p:nvSpPr>
        <p:spPr>
          <a:xfrm>
            <a:off x="950508" y="5135250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7104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6" descr="Výsledek obrázku pro toroi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710407"/>
            <a:ext cx="338137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TextovéPole 24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 smtClean="0"/>
              <a:t>Induktor</a:t>
            </a:r>
            <a:endParaRPr lang="cs-CZ" sz="2800" i="1" dirty="0"/>
          </a:p>
        </p:txBody>
      </p:sp>
      <p:graphicFrame>
        <p:nvGraphicFramePr>
          <p:cNvPr id="49" name="Objek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883821"/>
              </p:ext>
            </p:extLst>
          </p:nvPr>
        </p:nvGraphicFramePr>
        <p:xfrm>
          <a:off x="4641850" y="1987550"/>
          <a:ext cx="2884488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1" name="Equation" r:id="rId5" imgW="1447560" imgH="228600" progId="Equation.DSMT4">
                  <p:embed/>
                </p:oleObj>
              </mc:Choice>
              <mc:Fallback>
                <p:oleObj name="Equation" r:id="rId5" imgW="14475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0" y="1987550"/>
                        <a:ext cx="2884488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ovéPole 69"/>
          <p:cNvSpPr txBox="1"/>
          <p:nvPr/>
        </p:nvSpPr>
        <p:spPr>
          <a:xfrm>
            <a:off x="1402058" y="3324216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77" name="TextovéPole 76"/>
          <p:cNvSpPr txBox="1"/>
          <p:nvPr/>
        </p:nvSpPr>
        <p:spPr>
          <a:xfrm>
            <a:off x="2026318" y="1087934"/>
            <a:ext cx="1106810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3200" b="1" i="1" dirty="0" smtClean="0">
                <a:solidFill>
                  <a:srgbClr val="0070C0"/>
                </a:solidFill>
                <a:sym typeface="Symbol" panose="05050102010706020507" pitchFamily="18" charset="2"/>
              </a:rPr>
              <a:t></a:t>
            </a:r>
            <a:r>
              <a:rPr lang="en-US" sz="3200" b="1" i="1" baseline="-25000" dirty="0" smtClean="0">
                <a:solidFill>
                  <a:srgbClr val="0070C0"/>
                </a:solidFill>
                <a:sym typeface="Symbol" panose="05050102010706020507" pitchFamily="18" charset="2"/>
              </a:rPr>
              <a:t>N</a:t>
            </a:r>
            <a:r>
              <a:rPr lang="cs-CZ" sz="3200" b="1" i="1" baseline="-25000" dirty="0" smtClean="0">
                <a:solidFill>
                  <a:srgbClr val="0070C0"/>
                </a:solidFill>
                <a:sym typeface="Symbol" panose="05050102010706020507" pitchFamily="18" charset="2"/>
              </a:rPr>
              <a:t>z</a:t>
            </a:r>
            <a:endParaRPr lang="cs-CZ" sz="3200" b="1" baseline="-25000" dirty="0" smtClean="0">
              <a:solidFill>
                <a:srgbClr val="0070C0"/>
              </a:solidFill>
              <a:sym typeface="Symbol"/>
            </a:endParaRPr>
          </a:p>
        </p:txBody>
      </p:sp>
      <p:graphicFrame>
        <p:nvGraphicFramePr>
          <p:cNvPr id="78" name="Objekt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248285"/>
              </p:ext>
            </p:extLst>
          </p:nvPr>
        </p:nvGraphicFramePr>
        <p:xfrm>
          <a:off x="2576708" y="3731472"/>
          <a:ext cx="4103687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2" name="Equation" r:id="rId7" imgW="2057400" imgH="393480" progId="Equation.DSMT4">
                  <p:embed/>
                </p:oleObj>
              </mc:Choice>
              <mc:Fallback>
                <p:oleObj name="Equation" r:id="rId7" imgW="20574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6708" y="3731472"/>
                        <a:ext cx="4103687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" name="Přímá spojnice se šipkou 81"/>
          <p:cNvCxnSpPr/>
          <p:nvPr/>
        </p:nvCxnSpPr>
        <p:spPr>
          <a:xfrm flipH="1" flipV="1">
            <a:off x="612775" y="3151279"/>
            <a:ext cx="370968" cy="286446"/>
          </a:xfrm>
          <a:prstGeom prst="straightConnector1">
            <a:avLst/>
          </a:prstGeom>
          <a:ln w="1905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ovéPole 82"/>
          <p:cNvSpPr txBox="1"/>
          <p:nvPr/>
        </p:nvSpPr>
        <p:spPr>
          <a:xfrm>
            <a:off x="535072" y="3260291"/>
            <a:ext cx="3681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u</a:t>
            </a:r>
            <a:r>
              <a:rPr lang="en-US" sz="2000" i="1" baseline="-25000" dirty="0" smtClean="0">
                <a:solidFill>
                  <a:srgbClr val="FF0000"/>
                </a:solidFill>
                <a:sym typeface="Symbol"/>
              </a:rPr>
              <a:t>N</a:t>
            </a:r>
            <a:r>
              <a:rPr lang="cs-CZ" sz="2000" i="1" baseline="-25000" dirty="0" smtClean="0">
                <a:solidFill>
                  <a:srgbClr val="FF0000"/>
                </a:solidFill>
                <a:sym typeface="Symbol"/>
              </a:rPr>
              <a:t>z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52" name="Přímá spojnice se šipkou 51"/>
          <p:cNvCxnSpPr/>
          <p:nvPr/>
        </p:nvCxnSpPr>
        <p:spPr>
          <a:xfrm flipV="1">
            <a:off x="1333500" y="3151279"/>
            <a:ext cx="202276" cy="134150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Volný tvar 74"/>
          <p:cNvSpPr/>
          <p:nvPr/>
        </p:nvSpPr>
        <p:spPr>
          <a:xfrm>
            <a:off x="2026318" y="1690360"/>
            <a:ext cx="220134" cy="1047750"/>
          </a:xfrm>
          <a:custGeom>
            <a:avLst/>
            <a:gdLst>
              <a:gd name="connsiteX0" fmla="*/ 115359 w 220134"/>
              <a:gd name="connsiteY0" fmla="*/ 1047750 h 1047750"/>
              <a:gd name="connsiteX1" fmla="*/ 1059 w 220134"/>
              <a:gd name="connsiteY1" fmla="*/ 619125 h 1047750"/>
              <a:gd name="connsiteX2" fmla="*/ 67734 w 220134"/>
              <a:gd name="connsiteY2" fmla="*/ 266700 h 1047750"/>
              <a:gd name="connsiteX3" fmla="*/ 220134 w 220134"/>
              <a:gd name="connsiteY3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134" h="1047750">
                <a:moveTo>
                  <a:pt x="115359" y="1047750"/>
                </a:moveTo>
                <a:cubicBezTo>
                  <a:pt x="62177" y="898525"/>
                  <a:pt x="8996" y="749300"/>
                  <a:pt x="1059" y="619125"/>
                </a:cubicBezTo>
                <a:cubicBezTo>
                  <a:pt x="-6879" y="488950"/>
                  <a:pt x="31222" y="369887"/>
                  <a:pt x="67734" y="266700"/>
                </a:cubicBezTo>
                <a:cubicBezTo>
                  <a:pt x="104246" y="163513"/>
                  <a:pt x="162190" y="81756"/>
                  <a:pt x="220134" y="0"/>
                </a:cubicBezTo>
              </a:path>
            </a:pathLst>
          </a:custGeom>
          <a:noFill/>
          <a:ln w="69850">
            <a:solidFill>
              <a:srgbClr val="0070C0"/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Přímá spojnice se šipkou 36"/>
          <p:cNvCxnSpPr/>
          <p:nvPr/>
        </p:nvCxnSpPr>
        <p:spPr>
          <a:xfrm flipH="1">
            <a:off x="866775" y="2734792"/>
            <a:ext cx="207299" cy="123945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4248150" y="2693256"/>
            <a:ext cx="3781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err="1"/>
              <a:t>s</a:t>
            </a:r>
            <a:r>
              <a:rPr lang="en-US" sz="2000" i="1" dirty="0" smtClean="0"/>
              <a:t>p</a:t>
            </a:r>
            <a:r>
              <a:rPr lang="cs-CZ" sz="2000" i="1" dirty="0" err="1" smtClean="0"/>
              <a:t>řažený</a:t>
            </a:r>
            <a:r>
              <a:rPr lang="cs-CZ" sz="2000" i="1" dirty="0" smtClean="0"/>
              <a:t> magnetický indukční tok (tok spřažený s N závity induktoru)</a:t>
            </a:r>
            <a:endParaRPr lang="cs-CZ" sz="2000" i="1" dirty="0"/>
          </a:p>
        </p:txBody>
      </p:sp>
      <p:sp>
        <p:nvSpPr>
          <p:cNvPr id="14" name="Ovál 13"/>
          <p:cNvSpPr/>
          <p:nvPr/>
        </p:nvSpPr>
        <p:spPr>
          <a:xfrm>
            <a:off x="5524500" y="3731472"/>
            <a:ext cx="790575" cy="850053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ovéPole 42"/>
          <p:cNvSpPr txBox="1"/>
          <p:nvPr/>
        </p:nvSpPr>
        <p:spPr>
          <a:xfrm>
            <a:off x="5407024" y="4650245"/>
            <a:ext cx="3203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i="1" dirty="0" smtClean="0"/>
              <a:t>L </a:t>
            </a:r>
            <a:r>
              <a:rPr lang="en-US" sz="2800" dirty="0" smtClean="0"/>
              <a:t>[H] .. </a:t>
            </a:r>
            <a:r>
              <a:rPr lang="en-US" sz="2800" dirty="0" err="1" smtClean="0"/>
              <a:t>induk</a:t>
            </a:r>
            <a:r>
              <a:rPr lang="cs-CZ" sz="2800" dirty="0" smtClean="0"/>
              <a:t>č</a:t>
            </a:r>
            <a:r>
              <a:rPr lang="en-US" sz="2800" dirty="0" err="1" smtClean="0"/>
              <a:t>nost</a:t>
            </a:r>
            <a:endParaRPr lang="cs-CZ" sz="2800" dirty="0"/>
          </a:p>
        </p:txBody>
      </p:sp>
      <p:graphicFrame>
        <p:nvGraphicFramePr>
          <p:cNvPr id="44" name="Objek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902384"/>
              </p:ext>
            </p:extLst>
          </p:nvPr>
        </p:nvGraphicFramePr>
        <p:xfrm>
          <a:off x="2683166" y="5486285"/>
          <a:ext cx="108902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3" name="Equation" r:id="rId9" imgW="545760" imgH="393480" progId="Equation.DSMT4">
                  <p:embed/>
                </p:oleObj>
              </mc:Choice>
              <mc:Fallback>
                <p:oleObj name="Equation" r:id="rId9" imgW="5457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3166" y="5486285"/>
                        <a:ext cx="1089025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Obrázek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7495" y="5315040"/>
            <a:ext cx="1914286" cy="790476"/>
          </a:xfrm>
          <a:prstGeom prst="rect">
            <a:avLst/>
          </a:prstGeom>
        </p:spPr>
      </p:pic>
      <p:cxnSp>
        <p:nvCxnSpPr>
          <p:cNvPr id="46" name="Přímá spojnice se šipkou 45"/>
          <p:cNvCxnSpPr/>
          <p:nvPr/>
        </p:nvCxnSpPr>
        <p:spPr>
          <a:xfrm flipV="1">
            <a:off x="746653" y="6120821"/>
            <a:ext cx="1279665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se šipkou 53"/>
          <p:cNvCxnSpPr/>
          <p:nvPr/>
        </p:nvCxnSpPr>
        <p:spPr>
          <a:xfrm>
            <a:off x="535072" y="5710278"/>
            <a:ext cx="304800" cy="0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ovéPole 54"/>
          <p:cNvSpPr txBox="1"/>
          <p:nvPr/>
        </p:nvSpPr>
        <p:spPr>
          <a:xfrm>
            <a:off x="687472" y="5208566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1257886" y="6118833"/>
            <a:ext cx="3681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u</a:t>
            </a:r>
            <a:endParaRPr lang="cs-CZ" sz="2000" baseline="-25000" dirty="0" smtClean="0">
              <a:solidFill>
                <a:srgbClr val="FF0000"/>
              </a:solidFill>
              <a:sym typeface="Symbol"/>
            </a:endParaRPr>
          </a:p>
        </p:txBody>
      </p:sp>
      <p:graphicFrame>
        <p:nvGraphicFramePr>
          <p:cNvPr id="57" name="Objek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609542"/>
              </p:ext>
            </p:extLst>
          </p:nvPr>
        </p:nvGraphicFramePr>
        <p:xfrm>
          <a:off x="3994150" y="5454497"/>
          <a:ext cx="1341437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4" name="Equation" r:id="rId12" imgW="672840" imgH="457200" progId="Equation.DSMT4">
                  <p:embed/>
                </p:oleObj>
              </mc:Choice>
              <mc:Fallback>
                <p:oleObj name="Equation" r:id="rId12" imgW="67284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5454497"/>
                        <a:ext cx="1341437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k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893426"/>
              </p:ext>
            </p:extLst>
          </p:nvPr>
        </p:nvGraphicFramePr>
        <p:xfrm>
          <a:off x="6197002" y="5430684"/>
          <a:ext cx="26828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5" name="Equation" r:id="rId14" imgW="1346040" imgH="469800" progId="Equation.DSMT4">
                  <p:embed/>
                </p:oleObj>
              </mc:Choice>
              <mc:Fallback>
                <p:oleObj name="Equation" r:id="rId14" imgW="134604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7002" y="5430684"/>
                        <a:ext cx="268287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ovéPole 25"/>
          <p:cNvSpPr txBox="1"/>
          <p:nvPr/>
        </p:nvSpPr>
        <p:spPr>
          <a:xfrm>
            <a:off x="872385" y="2321647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2094052" y="5710278"/>
            <a:ext cx="304800" cy="0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2243385" y="5230629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75595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10" y="1989220"/>
            <a:ext cx="5715000" cy="29051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454765" y="120774"/>
            <a:ext cx="2955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/>
              <a:t>Faradayovy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pokusy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102238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ázek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" y="4739707"/>
            <a:ext cx="3248025" cy="1762125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" y="1760984"/>
            <a:ext cx="3248025" cy="1762125"/>
          </a:xfrm>
          <a:prstGeom prst="rect">
            <a:avLst/>
          </a:prstGeom>
        </p:spPr>
      </p:pic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Faraday</a:t>
            </a:r>
            <a:r>
              <a:rPr lang="cs-CZ" sz="2800" i="1" dirty="0" err="1" smtClean="0"/>
              <a:t>ův</a:t>
            </a:r>
            <a:r>
              <a:rPr lang="cs-CZ" sz="2800" i="1" dirty="0" smtClean="0"/>
              <a:t> indukční zákon </a:t>
            </a:r>
            <a:r>
              <a:rPr lang="cs-CZ" sz="2800" dirty="0" smtClean="0"/>
              <a:t>(</a:t>
            </a:r>
            <a:r>
              <a:rPr lang="en-US" sz="2800" dirty="0" smtClean="0"/>
              <a:t>p</a:t>
            </a:r>
            <a:r>
              <a:rPr lang="cs-CZ" sz="2800" dirty="0" err="1" smtClean="0"/>
              <a:t>řeformulovaný</a:t>
            </a:r>
            <a:r>
              <a:rPr lang="cs-CZ" sz="2800" dirty="0" smtClean="0"/>
              <a:t> pro začátečníka)</a:t>
            </a:r>
            <a:endParaRPr lang="cs-CZ" sz="2800" i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07975" y="963166"/>
            <a:ext cx="7842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i="1" dirty="0" smtClean="0"/>
              <a:t>Plochou, ohraničenou závitem vodiče, prochází magnetický indukční tok </a:t>
            </a:r>
            <a:r>
              <a:rPr lang="cs-CZ" sz="2000" i="1" dirty="0" smtClean="0">
                <a:sym typeface="Symbol" panose="05050102010706020507" pitchFamily="18" charset="2"/>
              </a:rPr>
              <a:t>.</a:t>
            </a:r>
            <a:endParaRPr lang="cs-CZ" sz="2000" i="1" dirty="0"/>
          </a:p>
        </p:txBody>
      </p:sp>
      <p:sp>
        <p:nvSpPr>
          <p:cNvPr id="16" name="Obdélník 15"/>
          <p:cNvSpPr/>
          <p:nvPr/>
        </p:nvSpPr>
        <p:spPr>
          <a:xfrm>
            <a:off x="2076784" y="1489784"/>
            <a:ext cx="360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70C0"/>
                </a:solidFill>
                <a:sym typeface="Symbol" panose="05050102010706020507" pitchFamily="18" charset="2"/>
              </a:rPr>
              <a:t>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3286125" y="1741158"/>
            <a:ext cx="5829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Nezáleží na tom, zda </a:t>
            </a:r>
            <a:r>
              <a:rPr lang="cs-CZ" sz="2000" i="1" dirty="0" smtClean="0">
                <a:sym typeface="Symbol" panose="05050102010706020507" pitchFamily="18" charset="2"/>
              </a:rPr>
              <a:t>vývody závitu jsou naprázdno, nakrátko, nebo zda jsou zapojeny do dalšího obvodu.</a:t>
            </a:r>
            <a:r>
              <a:rPr lang="cs-CZ" sz="2000" i="1" dirty="0" smtClean="0"/>
              <a:t> </a:t>
            </a:r>
            <a:endParaRPr lang="cs-CZ" sz="2000" i="1" dirty="0"/>
          </a:p>
        </p:txBody>
      </p:sp>
      <p:sp>
        <p:nvSpPr>
          <p:cNvPr id="35" name="TextovéPole 34"/>
          <p:cNvSpPr txBox="1"/>
          <p:nvPr/>
        </p:nvSpPr>
        <p:spPr>
          <a:xfrm>
            <a:off x="3381375" y="2537958"/>
            <a:ext cx="573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Nezáleží na tom, zda </a:t>
            </a:r>
            <a:r>
              <a:rPr lang="cs-CZ" sz="2000" i="1" dirty="0" smtClean="0">
                <a:sym typeface="Symbol" panose="05050102010706020507" pitchFamily="18" charset="2"/>
              </a:rPr>
              <a:t>magnetický tok pochází z vnějšího okolí (třeba permanentního magnetu), nebo je vytvářen proudem tekoucím závitem.</a:t>
            </a:r>
            <a:r>
              <a:rPr lang="cs-CZ" sz="2000" i="1" dirty="0" smtClean="0"/>
              <a:t> </a:t>
            </a:r>
            <a:endParaRPr lang="cs-CZ" sz="2000" i="1" dirty="0"/>
          </a:p>
        </p:txBody>
      </p:sp>
      <p:sp>
        <p:nvSpPr>
          <p:cNvPr id="38" name="TextovéPole 37"/>
          <p:cNvSpPr txBox="1"/>
          <p:nvPr/>
        </p:nvSpPr>
        <p:spPr>
          <a:xfrm>
            <a:off x="3552824" y="5078370"/>
            <a:ext cx="5591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Závit orientujeme podle pravidla pravé ruky. Vývody označíme znaménky + a – (+..odkud směřuje šipka, -.. kam směřuje šipka).</a:t>
            </a:r>
            <a:endParaRPr lang="cs-CZ" sz="2000" i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772557" y="5276790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793194" y="6213983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6" name="Obdélník 45"/>
          <p:cNvSpPr/>
          <p:nvPr/>
        </p:nvSpPr>
        <p:spPr>
          <a:xfrm>
            <a:off x="2076784" y="4468507"/>
            <a:ext cx="360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70C0"/>
                </a:solidFill>
                <a:sym typeface="Symbol" panose="05050102010706020507" pitchFamily="18" charset="2"/>
              </a:rPr>
              <a:t>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7" name="Volný tvar 46"/>
          <p:cNvSpPr/>
          <p:nvPr/>
        </p:nvSpPr>
        <p:spPr>
          <a:xfrm>
            <a:off x="2857500" y="5514975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7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ázek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52" y="782376"/>
            <a:ext cx="3248025" cy="1762125"/>
          </a:xfrm>
          <a:prstGeom prst="rect">
            <a:avLst/>
          </a:prstGeom>
        </p:spPr>
      </p:pic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4006652" y="1327978"/>
            <a:ext cx="5162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Pokud se tok nemění v čase, pak mezi svorkami + a – </a:t>
            </a:r>
            <a:r>
              <a:rPr lang="cs-CZ" sz="2000" i="1" dirty="0"/>
              <a:t>nenaměříme žádné napětí, neboli </a:t>
            </a:r>
            <a:r>
              <a:rPr lang="cs-CZ" sz="2000" i="1" dirty="0" err="1" smtClean="0"/>
              <a:t>u</a:t>
            </a:r>
            <a:r>
              <a:rPr lang="cs-CZ" sz="2000" i="1" baseline="-25000" dirty="0" err="1" smtClean="0"/>
              <a:t>ind</a:t>
            </a:r>
            <a:r>
              <a:rPr lang="cs-CZ" sz="2000" i="1" dirty="0" smtClean="0"/>
              <a:t> = </a:t>
            </a:r>
            <a:r>
              <a:rPr lang="cs-CZ" sz="2000" dirty="0" smtClean="0"/>
              <a:t>0</a:t>
            </a:r>
            <a:r>
              <a:rPr lang="cs-CZ" sz="2000" i="1" dirty="0" smtClean="0"/>
              <a:t>.</a:t>
            </a:r>
            <a:endParaRPr lang="cs-CZ" sz="2000" i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826334" y="1319459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846971" y="2256652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6" name="Obdélník 45"/>
          <p:cNvSpPr/>
          <p:nvPr/>
        </p:nvSpPr>
        <p:spPr>
          <a:xfrm>
            <a:off x="2130561" y="511176"/>
            <a:ext cx="114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 = </a:t>
            </a:r>
            <a:r>
              <a:rPr lang="cs-CZ" dirty="0" err="1" smtClean="0">
                <a:solidFill>
                  <a:srgbClr val="0070C0"/>
                </a:solidFill>
                <a:sym typeface="Symbol" panose="05050102010706020507" pitchFamily="18" charset="2"/>
              </a:rPr>
              <a:t>konst</a:t>
            </a:r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606208" y="1676138"/>
            <a:ext cx="200044" cy="561975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97210" y="2205332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err="1"/>
              <a:t>u</a:t>
            </a:r>
            <a:r>
              <a:rPr lang="cs-CZ" i="1" baseline="-25000" dirty="0" err="1"/>
              <a:t>ind</a:t>
            </a:r>
            <a:r>
              <a:rPr lang="cs-CZ" i="1" dirty="0"/>
              <a:t> </a:t>
            </a:r>
            <a:r>
              <a:rPr lang="cs-CZ" dirty="0"/>
              <a:t>= 0</a:t>
            </a:r>
            <a:endParaRPr lang="en-US" dirty="0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" y="2762381"/>
            <a:ext cx="3248025" cy="1762125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914577" y="2914720"/>
            <a:ext cx="5162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Pokud tok </a:t>
            </a:r>
            <a:r>
              <a:rPr lang="en-US" sz="2000" i="1" dirty="0" err="1" smtClean="0"/>
              <a:t>roste</a:t>
            </a:r>
            <a:r>
              <a:rPr lang="en-US" sz="2000" i="1" dirty="0" smtClean="0"/>
              <a:t> </a:t>
            </a:r>
            <a:r>
              <a:rPr lang="cs-CZ" sz="2000" i="1" dirty="0" smtClean="0"/>
              <a:t>v čase, pak mezi svorkami + a – se naindukuje </a:t>
            </a:r>
            <a:r>
              <a:rPr lang="en-US" sz="2000" i="1" dirty="0" err="1" smtClean="0"/>
              <a:t>kladn</a:t>
            </a:r>
            <a:r>
              <a:rPr lang="cs-CZ" sz="2000" i="1" dirty="0" smtClean="0"/>
              <a:t>é napětí </a:t>
            </a:r>
            <a:r>
              <a:rPr lang="cs-CZ" sz="2000" i="1" dirty="0" err="1" smtClean="0"/>
              <a:t>u</a:t>
            </a:r>
            <a:r>
              <a:rPr lang="cs-CZ" sz="2000" i="1" baseline="-25000" dirty="0" err="1" smtClean="0"/>
              <a:t>ind</a:t>
            </a:r>
            <a:r>
              <a:rPr lang="cs-CZ" sz="2000" i="1" dirty="0" smtClean="0"/>
              <a:t> </a:t>
            </a:r>
            <a:r>
              <a:rPr lang="en-US" sz="2000" i="1" dirty="0" smtClean="0"/>
              <a:t>&gt;</a:t>
            </a:r>
            <a:r>
              <a:rPr lang="cs-CZ" sz="2000" i="1" dirty="0" smtClean="0"/>
              <a:t> </a:t>
            </a:r>
            <a:r>
              <a:rPr lang="cs-CZ" sz="2000" dirty="0" smtClean="0"/>
              <a:t>0</a:t>
            </a:r>
            <a:r>
              <a:rPr lang="cs-CZ" sz="2000" i="1" dirty="0" smtClean="0"/>
              <a:t>.</a:t>
            </a:r>
            <a:endParaRPr lang="cs-CZ" sz="2000" i="1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772557" y="3299464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793194" y="4236657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22" name="Obdélník 21"/>
          <p:cNvSpPr/>
          <p:nvPr/>
        </p:nvSpPr>
        <p:spPr>
          <a:xfrm>
            <a:off x="2076784" y="2491181"/>
            <a:ext cx="1510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 roste v čase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4" name="Volný tvar 23"/>
          <p:cNvSpPr/>
          <p:nvPr/>
        </p:nvSpPr>
        <p:spPr>
          <a:xfrm>
            <a:off x="552431" y="3656143"/>
            <a:ext cx="200044" cy="561975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bdélník 25"/>
          <p:cNvSpPr/>
          <p:nvPr/>
        </p:nvSpPr>
        <p:spPr>
          <a:xfrm>
            <a:off x="43433" y="4185337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err="1"/>
              <a:t>u</a:t>
            </a:r>
            <a:r>
              <a:rPr lang="cs-CZ" i="1" baseline="-25000" dirty="0" err="1"/>
              <a:t>ind</a:t>
            </a:r>
            <a:r>
              <a:rPr lang="cs-CZ" i="1" dirty="0"/>
              <a:t> </a:t>
            </a:r>
            <a:r>
              <a:rPr lang="en-US" i="1" dirty="0" smtClean="0"/>
              <a:t>&gt;</a:t>
            </a:r>
            <a:r>
              <a:rPr lang="cs-CZ" dirty="0" smtClean="0"/>
              <a:t> </a:t>
            </a:r>
            <a:r>
              <a:rPr lang="cs-CZ" dirty="0"/>
              <a:t>0</a:t>
            </a:r>
            <a:endParaRPr lang="en-US" dirty="0"/>
          </a:p>
        </p:txBody>
      </p:sp>
      <p:sp>
        <p:nvSpPr>
          <p:cNvPr id="27" name="Volný tvar 26"/>
          <p:cNvSpPr/>
          <p:nvPr/>
        </p:nvSpPr>
        <p:spPr>
          <a:xfrm>
            <a:off x="2920803" y="1552546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Volný tvar 27"/>
          <p:cNvSpPr/>
          <p:nvPr/>
        </p:nvSpPr>
        <p:spPr>
          <a:xfrm>
            <a:off x="2867026" y="3542076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ovéPole 28"/>
          <p:cNvSpPr txBox="1"/>
          <p:nvPr/>
        </p:nvSpPr>
        <p:spPr>
          <a:xfrm>
            <a:off x="3914577" y="3836547"/>
            <a:ext cx="516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Čím rychleji tok roste, tím větší bude toto napětí.</a:t>
            </a:r>
            <a:endParaRPr lang="cs-CZ" sz="2000" i="1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Faraday</a:t>
            </a:r>
            <a:r>
              <a:rPr lang="cs-CZ" sz="2800" i="1" dirty="0" err="1" smtClean="0"/>
              <a:t>ův</a:t>
            </a:r>
            <a:r>
              <a:rPr lang="cs-CZ" sz="2800" i="1" dirty="0" smtClean="0"/>
              <a:t> indukční zákon</a:t>
            </a:r>
            <a:endParaRPr lang="cs-CZ" sz="2800" i="1" dirty="0"/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" y="4884476"/>
            <a:ext cx="3248025" cy="1762125"/>
          </a:xfrm>
          <a:prstGeom prst="rect">
            <a:avLst/>
          </a:prstGeom>
        </p:spPr>
      </p:pic>
      <p:sp>
        <p:nvSpPr>
          <p:cNvPr id="32" name="TextovéPole 31"/>
          <p:cNvSpPr txBox="1"/>
          <p:nvPr/>
        </p:nvSpPr>
        <p:spPr>
          <a:xfrm>
            <a:off x="3914577" y="5036815"/>
            <a:ext cx="5162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Pokud tok klesá v čase, pak mezi svorkami + a – se naindukuje záporné napětí </a:t>
            </a:r>
            <a:r>
              <a:rPr lang="cs-CZ" sz="2000" i="1" dirty="0" err="1" smtClean="0"/>
              <a:t>u</a:t>
            </a:r>
            <a:r>
              <a:rPr lang="cs-CZ" sz="2000" i="1" baseline="-25000" dirty="0" err="1" smtClean="0"/>
              <a:t>ind</a:t>
            </a:r>
            <a:r>
              <a:rPr lang="cs-CZ" sz="2000" i="1" dirty="0" smtClean="0"/>
              <a:t> </a:t>
            </a:r>
            <a:r>
              <a:rPr lang="en-US" sz="2000" i="1" dirty="0" smtClean="0"/>
              <a:t>&lt;</a:t>
            </a:r>
            <a:r>
              <a:rPr lang="cs-CZ" sz="2000" i="1" dirty="0" smtClean="0"/>
              <a:t> </a:t>
            </a:r>
            <a:r>
              <a:rPr lang="cs-CZ" sz="2000" dirty="0" smtClean="0"/>
              <a:t>0</a:t>
            </a:r>
            <a:r>
              <a:rPr lang="cs-CZ" sz="2000" i="1" dirty="0" smtClean="0"/>
              <a:t>.</a:t>
            </a:r>
            <a:endParaRPr lang="cs-CZ" sz="2000" i="1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772557" y="5421559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793194" y="6358752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37" name="Obdélník 36"/>
          <p:cNvSpPr/>
          <p:nvPr/>
        </p:nvSpPr>
        <p:spPr>
          <a:xfrm>
            <a:off x="2076784" y="4613276"/>
            <a:ext cx="1508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 klesá v čase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1" name="Volný tvar 40"/>
          <p:cNvSpPr/>
          <p:nvPr/>
        </p:nvSpPr>
        <p:spPr>
          <a:xfrm>
            <a:off x="552431" y="5778238"/>
            <a:ext cx="200044" cy="561975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bdélník 41"/>
          <p:cNvSpPr/>
          <p:nvPr/>
        </p:nvSpPr>
        <p:spPr>
          <a:xfrm>
            <a:off x="43433" y="6307432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err="1"/>
              <a:t>u</a:t>
            </a:r>
            <a:r>
              <a:rPr lang="cs-CZ" i="1" baseline="-25000" dirty="0" err="1"/>
              <a:t>ind</a:t>
            </a:r>
            <a:r>
              <a:rPr lang="cs-CZ" i="1" dirty="0"/>
              <a:t> </a:t>
            </a:r>
            <a:r>
              <a:rPr lang="en-US" i="1" dirty="0"/>
              <a:t>&lt;</a:t>
            </a:r>
            <a:r>
              <a:rPr lang="cs-CZ" dirty="0" smtClean="0"/>
              <a:t> </a:t>
            </a:r>
            <a:r>
              <a:rPr lang="cs-CZ" dirty="0"/>
              <a:t>0</a:t>
            </a:r>
            <a:endParaRPr lang="en-US" dirty="0"/>
          </a:p>
        </p:txBody>
      </p:sp>
      <p:sp>
        <p:nvSpPr>
          <p:cNvPr id="43" name="Volný tvar 42"/>
          <p:cNvSpPr/>
          <p:nvPr/>
        </p:nvSpPr>
        <p:spPr>
          <a:xfrm>
            <a:off x="2867026" y="5664171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ovéPole 47"/>
          <p:cNvSpPr txBox="1"/>
          <p:nvPr/>
        </p:nvSpPr>
        <p:spPr>
          <a:xfrm>
            <a:off x="3914576" y="5958642"/>
            <a:ext cx="5255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Čím rychleji tok </a:t>
            </a:r>
            <a:r>
              <a:rPr lang="en-US" sz="2000" i="1" dirty="0" err="1" smtClean="0"/>
              <a:t>kles</a:t>
            </a:r>
            <a:r>
              <a:rPr lang="cs-CZ" sz="2000" i="1" dirty="0" smtClean="0"/>
              <a:t>á, tím větší bude absolutní hodnota tohoto napětí.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39692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ázek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5" y="2255576"/>
            <a:ext cx="3248025" cy="1762125"/>
          </a:xfrm>
          <a:prstGeom prst="rect">
            <a:avLst/>
          </a:prstGeom>
        </p:spPr>
      </p:pic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3952875" y="2801178"/>
            <a:ext cx="516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Vzorec pro velikost indukovaného napětí:</a:t>
            </a:r>
            <a:endParaRPr lang="cs-CZ" sz="2000" i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772557" y="2792659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793194" y="3729852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6" name="Obdélník 45"/>
          <p:cNvSpPr/>
          <p:nvPr/>
        </p:nvSpPr>
        <p:spPr>
          <a:xfrm>
            <a:off x="2076784" y="1984376"/>
            <a:ext cx="360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552431" y="3149338"/>
            <a:ext cx="200044" cy="561975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203927" y="3663982"/>
            <a:ext cx="548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err="1"/>
              <a:t>u</a:t>
            </a:r>
            <a:r>
              <a:rPr lang="cs-CZ" i="1" baseline="-25000" dirty="0" err="1"/>
              <a:t>ind</a:t>
            </a:r>
            <a:r>
              <a:rPr lang="cs-CZ" i="1" dirty="0"/>
              <a:t> </a:t>
            </a:r>
            <a:endParaRPr lang="en-US" dirty="0"/>
          </a:p>
        </p:txBody>
      </p:sp>
      <p:sp>
        <p:nvSpPr>
          <p:cNvPr id="27" name="Volný tvar 26"/>
          <p:cNvSpPr/>
          <p:nvPr/>
        </p:nvSpPr>
        <p:spPr>
          <a:xfrm>
            <a:off x="2867026" y="3025746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ovéPole 29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Faraday</a:t>
            </a:r>
            <a:r>
              <a:rPr lang="cs-CZ" sz="2800" i="1" dirty="0" err="1" smtClean="0"/>
              <a:t>ův</a:t>
            </a:r>
            <a:r>
              <a:rPr lang="cs-CZ" sz="2800" i="1" dirty="0" smtClean="0"/>
              <a:t> indukční zákon</a:t>
            </a:r>
            <a:endParaRPr lang="cs-CZ" sz="2800" i="1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888618"/>
              </p:ext>
            </p:extLst>
          </p:nvPr>
        </p:nvGraphicFramePr>
        <p:xfrm>
          <a:off x="5168899" y="3848648"/>
          <a:ext cx="1702132" cy="109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name="Equation" r:id="rId4" imgW="609480" imgH="393480" progId="Equation.DSMT4">
                  <p:embed/>
                </p:oleObj>
              </mc:Choice>
              <mc:Fallback>
                <p:oleObj name="Equation" r:id="rId4" imgW="609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68899" y="3848648"/>
                        <a:ext cx="1702132" cy="1099293"/>
                      </a:xfrm>
                      <a:prstGeom prst="rect">
                        <a:avLst/>
                      </a:prstGeom>
                      <a:ln w="63500" cmpd="dbl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ovéPole 34"/>
          <p:cNvSpPr txBox="1"/>
          <p:nvPr/>
        </p:nvSpPr>
        <p:spPr>
          <a:xfrm>
            <a:off x="359749" y="5696082"/>
            <a:ext cx="8424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Pozor – klasická formulace Faradayova zákona popisuje elektromotorické napětí E = -</a:t>
            </a:r>
            <a:r>
              <a:rPr lang="cs-CZ" sz="2000" i="1" dirty="0" err="1" smtClean="0"/>
              <a:t>u</a:t>
            </a:r>
            <a:r>
              <a:rPr lang="cs-CZ" sz="2000" i="1" baseline="-25000" dirty="0" err="1" smtClean="0"/>
              <a:t>ind</a:t>
            </a:r>
            <a:r>
              <a:rPr lang="cs-CZ" sz="2000" i="1" dirty="0" smtClean="0"/>
              <a:t>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54212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307976" y="623233"/>
            <a:ext cx="8696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Vysvětlení – </a:t>
            </a:r>
            <a:r>
              <a:rPr lang="cs-CZ" sz="2000" i="1" dirty="0" err="1" smtClean="0"/>
              <a:t>Lenzův</a:t>
            </a:r>
            <a:r>
              <a:rPr lang="cs-CZ" sz="2000" i="1" dirty="0" smtClean="0"/>
              <a:t> zákon: objekt (závit v </a:t>
            </a:r>
            <a:r>
              <a:rPr lang="cs-CZ" sz="2000" i="1" dirty="0" err="1" smtClean="0"/>
              <a:t>mag</a:t>
            </a:r>
            <a:r>
              <a:rPr lang="cs-CZ" sz="2000" i="1" dirty="0" smtClean="0"/>
              <a:t>. poli) „se brání změně svého stavu“.</a:t>
            </a:r>
            <a:endParaRPr lang="cs-CZ" sz="2000" i="1" dirty="0"/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643588"/>
            <a:ext cx="1641665" cy="1641665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837" y="1346280"/>
            <a:ext cx="3248025" cy="1762125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1831619" y="1883363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1852256" y="2820556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4" name="Obdélník 43"/>
          <p:cNvSpPr/>
          <p:nvPr/>
        </p:nvSpPr>
        <p:spPr>
          <a:xfrm>
            <a:off x="3135846" y="1075080"/>
            <a:ext cx="1924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 roste, d</a:t>
            </a:r>
            <a:r>
              <a:rPr lang="en-US" dirty="0" smtClean="0">
                <a:solidFill>
                  <a:srgbClr val="0070C0"/>
                </a:solidFill>
                <a:sym typeface="Symbol" panose="05050102010706020507" pitchFamily="18" charset="2"/>
              </a:rPr>
              <a:t>/</a:t>
            </a:r>
            <a:r>
              <a:rPr lang="en-US" dirty="0" err="1" smtClean="0">
                <a:solidFill>
                  <a:srgbClr val="0070C0"/>
                </a:solidFill>
                <a:sym typeface="Symbol" panose="05050102010706020507" pitchFamily="18" charset="2"/>
              </a:rPr>
              <a:t>dt</a:t>
            </a:r>
            <a:r>
              <a:rPr lang="en-US" dirty="0" smtClean="0">
                <a:solidFill>
                  <a:srgbClr val="0070C0"/>
                </a:solidFill>
                <a:sym typeface="Symbol" panose="05050102010706020507" pitchFamily="18" charset="2"/>
              </a:rPr>
              <a:t> &gt; 0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7" name="Volný tvar 46"/>
          <p:cNvSpPr/>
          <p:nvPr/>
        </p:nvSpPr>
        <p:spPr>
          <a:xfrm>
            <a:off x="1611493" y="2240043"/>
            <a:ext cx="200044" cy="514644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bdélník 47"/>
          <p:cNvSpPr/>
          <p:nvPr/>
        </p:nvSpPr>
        <p:spPr>
          <a:xfrm>
            <a:off x="1423374" y="2754687"/>
            <a:ext cx="548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err="1"/>
              <a:t>u</a:t>
            </a:r>
            <a:r>
              <a:rPr lang="cs-CZ" i="1" baseline="-25000" dirty="0" err="1"/>
              <a:t>ind</a:t>
            </a:r>
            <a:r>
              <a:rPr lang="cs-CZ" i="1" dirty="0"/>
              <a:t> </a:t>
            </a:r>
            <a:endParaRPr lang="en-US" dirty="0"/>
          </a:p>
        </p:txBody>
      </p:sp>
      <p:sp>
        <p:nvSpPr>
          <p:cNvPr id="49" name="Volný tvar 48"/>
          <p:cNvSpPr/>
          <p:nvPr/>
        </p:nvSpPr>
        <p:spPr>
          <a:xfrm>
            <a:off x="3926088" y="2116450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0" name="Objek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1105479"/>
              </p:ext>
            </p:extLst>
          </p:nvPr>
        </p:nvGraphicFramePr>
        <p:xfrm>
          <a:off x="6286500" y="1599081"/>
          <a:ext cx="1702132" cy="109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name="Equation" r:id="rId5" imgW="609480" imgH="393480" progId="Equation.DSMT4">
                  <p:embed/>
                </p:oleObj>
              </mc:Choice>
              <mc:Fallback>
                <p:oleObj name="Equation" r:id="rId5" imgW="609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86500" y="1599081"/>
                        <a:ext cx="1702132" cy="1099293"/>
                      </a:xfrm>
                      <a:prstGeom prst="rect">
                        <a:avLst/>
                      </a:prstGeom>
                      <a:ln w="63500" cmpd="dbl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ovéPole 50"/>
          <p:cNvSpPr txBox="1"/>
          <p:nvPr/>
        </p:nvSpPr>
        <p:spPr>
          <a:xfrm>
            <a:off x="0" y="3326648"/>
            <a:ext cx="1968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/>
              <a:t>ž</a:t>
            </a:r>
            <a:r>
              <a:rPr lang="cs-CZ" sz="2000" i="1" dirty="0" smtClean="0"/>
              <a:t>árovka: spotřebičová orientace napětí a proudu</a:t>
            </a:r>
            <a:endParaRPr lang="cs-CZ" sz="2000" i="1" dirty="0"/>
          </a:p>
        </p:txBody>
      </p:sp>
      <p:sp>
        <p:nvSpPr>
          <p:cNvPr id="52" name="Volný tvar 51"/>
          <p:cNvSpPr/>
          <p:nvPr/>
        </p:nvSpPr>
        <p:spPr>
          <a:xfrm>
            <a:off x="1114942" y="2077093"/>
            <a:ext cx="800100" cy="303432"/>
          </a:xfrm>
          <a:custGeom>
            <a:avLst/>
            <a:gdLst>
              <a:gd name="connsiteX0" fmla="*/ 800100 w 800100"/>
              <a:gd name="connsiteY0" fmla="*/ 173892 h 303432"/>
              <a:gd name="connsiteX1" fmla="*/ 586740 w 800100"/>
              <a:gd name="connsiteY1" fmla="*/ 36732 h 303432"/>
              <a:gd name="connsiteX2" fmla="*/ 152400 w 800100"/>
              <a:gd name="connsiteY2" fmla="*/ 21492 h 303432"/>
              <a:gd name="connsiteX3" fmla="*/ 0 w 800100"/>
              <a:gd name="connsiteY3" fmla="*/ 303432 h 30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303432">
                <a:moveTo>
                  <a:pt x="800100" y="173892"/>
                </a:moveTo>
                <a:cubicBezTo>
                  <a:pt x="747395" y="118012"/>
                  <a:pt x="694690" y="62132"/>
                  <a:pt x="586740" y="36732"/>
                </a:cubicBezTo>
                <a:cubicBezTo>
                  <a:pt x="478790" y="11332"/>
                  <a:pt x="250190" y="-22958"/>
                  <a:pt x="152400" y="21492"/>
                </a:cubicBezTo>
                <a:cubicBezTo>
                  <a:pt x="54610" y="65942"/>
                  <a:pt x="27305" y="184687"/>
                  <a:pt x="0" y="303432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Volný tvar 52"/>
          <p:cNvSpPr/>
          <p:nvPr/>
        </p:nvSpPr>
        <p:spPr>
          <a:xfrm>
            <a:off x="1297822" y="2493717"/>
            <a:ext cx="662940" cy="339588"/>
          </a:xfrm>
          <a:custGeom>
            <a:avLst/>
            <a:gdLst>
              <a:gd name="connsiteX0" fmla="*/ 0 w 662940"/>
              <a:gd name="connsiteY0" fmla="*/ 1108 h 339588"/>
              <a:gd name="connsiteX1" fmla="*/ 68580 w 662940"/>
              <a:gd name="connsiteY1" fmla="*/ 46828 h 339588"/>
              <a:gd name="connsiteX2" fmla="*/ 91440 w 662940"/>
              <a:gd name="connsiteY2" fmla="*/ 305908 h 339588"/>
              <a:gd name="connsiteX3" fmla="*/ 327660 w 662940"/>
              <a:gd name="connsiteY3" fmla="*/ 336388 h 339588"/>
              <a:gd name="connsiteX4" fmla="*/ 662940 w 662940"/>
              <a:gd name="connsiteY4" fmla="*/ 305908 h 3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940" h="339588">
                <a:moveTo>
                  <a:pt x="0" y="1108"/>
                </a:moveTo>
                <a:cubicBezTo>
                  <a:pt x="26670" y="-1432"/>
                  <a:pt x="53340" y="-3972"/>
                  <a:pt x="68580" y="46828"/>
                </a:cubicBezTo>
                <a:cubicBezTo>
                  <a:pt x="83820" y="97628"/>
                  <a:pt x="48260" y="257648"/>
                  <a:pt x="91440" y="305908"/>
                </a:cubicBezTo>
                <a:cubicBezTo>
                  <a:pt x="134620" y="354168"/>
                  <a:pt x="232410" y="336388"/>
                  <a:pt x="327660" y="336388"/>
                </a:cubicBezTo>
                <a:cubicBezTo>
                  <a:pt x="422910" y="336388"/>
                  <a:pt x="662940" y="305908"/>
                  <a:pt x="662940" y="305908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Obrázek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645061" y="3796802"/>
            <a:ext cx="3390476" cy="1838095"/>
          </a:xfrm>
          <a:prstGeom prst="rect">
            <a:avLst/>
          </a:prstGeom>
        </p:spPr>
      </p:pic>
      <p:sp>
        <p:nvSpPr>
          <p:cNvPr id="55" name="Volný tvar 54"/>
          <p:cNvSpPr/>
          <p:nvPr/>
        </p:nvSpPr>
        <p:spPr>
          <a:xfrm>
            <a:off x="1045660" y="2002425"/>
            <a:ext cx="1541199" cy="899807"/>
          </a:xfrm>
          <a:custGeom>
            <a:avLst/>
            <a:gdLst>
              <a:gd name="connsiteX0" fmla="*/ 1343236 w 1541199"/>
              <a:gd name="connsiteY0" fmla="*/ 145022 h 899807"/>
              <a:gd name="connsiteX1" fmla="*/ 975591 w 1541199"/>
              <a:gd name="connsiteY1" fmla="*/ 173303 h 899807"/>
              <a:gd name="connsiteX2" fmla="*/ 664506 w 1541199"/>
              <a:gd name="connsiteY2" fmla="*/ 41327 h 899807"/>
              <a:gd name="connsiteX3" fmla="*/ 306288 w 1541199"/>
              <a:gd name="connsiteY3" fmla="*/ 3620 h 899807"/>
              <a:gd name="connsiteX4" fmla="*/ 80044 w 1541199"/>
              <a:gd name="connsiteY4" fmla="*/ 116742 h 899807"/>
              <a:gd name="connsiteX5" fmla="*/ 42337 w 1541199"/>
              <a:gd name="connsiteY5" fmla="*/ 286424 h 899807"/>
              <a:gd name="connsiteX6" fmla="*/ 4630 w 1541199"/>
              <a:gd name="connsiteY6" fmla="*/ 465534 h 899807"/>
              <a:gd name="connsiteX7" fmla="*/ 155459 w 1541199"/>
              <a:gd name="connsiteY7" fmla="*/ 531521 h 899807"/>
              <a:gd name="connsiteX8" fmla="*/ 259154 w 1541199"/>
              <a:gd name="connsiteY8" fmla="*/ 606936 h 899807"/>
              <a:gd name="connsiteX9" fmla="*/ 240300 w 1541199"/>
              <a:gd name="connsiteY9" fmla="*/ 833179 h 899807"/>
              <a:gd name="connsiteX10" fmla="*/ 400556 w 1541199"/>
              <a:gd name="connsiteY10" fmla="*/ 889740 h 899807"/>
              <a:gd name="connsiteX11" fmla="*/ 890749 w 1541199"/>
              <a:gd name="connsiteY11" fmla="*/ 880313 h 899807"/>
              <a:gd name="connsiteX12" fmla="*/ 1258395 w 1541199"/>
              <a:gd name="connsiteY12" fmla="*/ 701204 h 899807"/>
              <a:gd name="connsiteX13" fmla="*/ 1475211 w 1541199"/>
              <a:gd name="connsiteY13" fmla="*/ 540948 h 899807"/>
              <a:gd name="connsiteX14" fmla="*/ 1541199 w 1541199"/>
              <a:gd name="connsiteY14" fmla="*/ 474960 h 89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41199" h="899807">
                <a:moveTo>
                  <a:pt x="1343236" y="145022"/>
                </a:moveTo>
                <a:cubicBezTo>
                  <a:pt x="1215974" y="167804"/>
                  <a:pt x="1088713" y="190586"/>
                  <a:pt x="975591" y="173303"/>
                </a:cubicBezTo>
                <a:cubicBezTo>
                  <a:pt x="862469" y="156021"/>
                  <a:pt x="776056" y="69607"/>
                  <a:pt x="664506" y="41327"/>
                </a:cubicBezTo>
                <a:cubicBezTo>
                  <a:pt x="552956" y="13047"/>
                  <a:pt x="403698" y="-8949"/>
                  <a:pt x="306288" y="3620"/>
                </a:cubicBezTo>
                <a:cubicBezTo>
                  <a:pt x="208878" y="16189"/>
                  <a:pt x="124036" y="69608"/>
                  <a:pt x="80044" y="116742"/>
                </a:cubicBezTo>
                <a:cubicBezTo>
                  <a:pt x="36052" y="163876"/>
                  <a:pt x="54906" y="228292"/>
                  <a:pt x="42337" y="286424"/>
                </a:cubicBezTo>
                <a:cubicBezTo>
                  <a:pt x="29768" y="344556"/>
                  <a:pt x="-14224" y="424685"/>
                  <a:pt x="4630" y="465534"/>
                </a:cubicBezTo>
                <a:cubicBezTo>
                  <a:pt x="23484" y="506383"/>
                  <a:pt x="113038" y="507954"/>
                  <a:pt x="155459" y="531521"/>
                </a:cubicBezTo>
                <a:cubicBezTo>
                  <a:pt x="197880" y="555088"/>
                  <a:pt x="245014" y="556660"/>
                  <a:pt x="259154" y="606936"/>
                </a:cubicBezTo>
                <a:cubicBezTo>
                  <a:pt x="273294" y="657212"/>
                  <a:pt x="216733" y="786045"/>
                  <a:pt x="240300" y="833179"/>
                </a:cubicBezTo>
                <a:cubicBezTo>
                  <a:pt x="263867" y="880313"/>
                  <a:pt x="292148" y="881884"/>
                  <a:pt x="400556" y="889740"/>
                </a:cubicBezTo>
                <a:cubicBezTo>
                  <a:pt x="508964" y="897596"/>
                  <a:pt x="747776" y="911736"/>
                  <a:pt x="890749" y="880313"/>
                </a:cubicBezTo>
                <a:cubicBezTo>
                  <a:pt x="1033722" y="848890"/>
                  <a:pt x="1160985" y="757765"/>
                  <a:pt x="1258395" y="701204"/>
                </a:cubicBezTo>
                <a:cubicBezTo>
                  <a:pt x="1355805" y="644643"/>
                  <a:pt x="1428077" y="578655"/>
                  <a:pt x="1475211" y="540948"/>
                </a:cubicBezTo>
                <a:cubicBezTo>
                  <a:pt x="1522345" y="503241"/>
                  <a:pt x="1531772" y="489100"/>
                  <a:pt x="1541199" y="474960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Přímá spojnice se šipkou 55"/>
          <p:cNvCxnSpPr/>
          <p:nvPr/>
        </p:nvCxnSpPr>
        <p:spPr>
          <a:xfrm flipH="1" flipV="1">
            <a:off x="1607048" y="2014516"/>
            <a:ext cx="153026" cy="42173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se šipkou 56"/>
          <p:cNvCxnSpPr/>
          <p:nvPr/>
        </p:nvCxnSpPr>
        <p:spPr>
          <a:xfrm>
            <a:off x="1297822" y="2863270"/>
            <a:ext cx="124996" cy="38962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Volný tvar 57"/>
          <p:cNvSpPr/>
          <p:nvPr/>
        </p:nvSpPr>
        <p:spPr>
          <a:xfrm>
            <a:off x="2375100" y="2148728"/>
            <a:ext cx="1704020" cy="243305"/>
          </a:xfrm>
          <a:custGeom>
            <a:avLst/>
            <a:gdLst>
              <a:gd name="connsiteX0" fmla="*/ 0 w 1704020"/>
              <a:gd name="connsiteY0" fmla="*/ 5102 h 243305"/>
              <a:gd name="connsiteX1" fmla="*/ 133350 w 1704020"/>
              <a:gd name="connsiteY1" fmla="*/ 33677 h 243305"/>
              <a:gd name="connsiteX2" fmla="*/ 385762 w 1704020"/>
              <a:gd name="connsiteY2" fmla="*/ 114640 h 243305"/>
              <a:gd name="connsiteX3" fmla="*/ 747712 w 1704020"/>
              <a:gd name="connsiteY3" fmla="*/ 224177 h 243305"/>
              <a:gd name="connsiteX4" fmla="*/ 1085850 w 1704020"/>
              <a:gd name="connsiteY4" fmla="*/ 243227 h 243305"/>
              <a:gd name="connsiteX5" fmla="*/ 1443037 w 1704020"/>
              <a:gd name="connsiteY5" fmla="*/ 224177 h 243305"/>
              <a:gd name="connsiteX6" fmla="*/ 1604962 w 1704020"/>
              <a:gd name="connsiteY6" fmla="*/ 195602 h 243305"/>
              <a:gd name="connsiteX7" fmla="*/ 1700212 w 1704020"/>
              <a:gd name="connsiteY7" fmla="*/ 167027 h 243305"/>
              <a:gd name="connsiteX8" fmla="*/ 1676400 w 1704020"/>
              <a:gd name="connsiteY8" fmla="*/ 143215 h 243305"/>
              <a:gd name="connsiteX9" fmla="*/ 1595437 w 1704020"/>
              <a:gd name="connsiteY9" fmla="*/ 90827 h 243305"/>
              <a:gd name="connsiteX10" fmla="*/ 1390650 w 1704020"/>
              <a:gd name="connsiteY10" fmla="*/ 38440 h 243305"/>
              <a:gd name="connsiteX11" fmla="*/ 1095375 w 1704020"/>
              <a:gd name="connsiteY11" fmla="*/ 340 h 243305"/>
              <a:gd name="connsiteX12" fmla="*/ 752475 w 1704020"/>
              <a:gd name="connsiteY12" fmla="*/ 24152 h 243305"/>
              <a:gd name="connsiteX13" fmla="*/ 485775 w 1704020"/>
              <a:gd name="connsiteY13" fmla="*/ 95590 h 24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04020" h="243305">
                <a:moveTo>
                  <a:pt x="0" y="5102"/>
                </a:moveTo>
                <a:cubicBezTo>
                  <a:pt x="34528" y="10261"/>
                  <a:pt x="69056" y="15421"/>
                  <a:pt x="133350" y="33677"/>
                </a:cubicBezTo>
                <a:cubicBezTo>
                  <a:pt x="197644" y="51933"/>
                  <a:pt x="385762" y="114640"/>
                  <a:pt x="385762" y="114640"/>
                </a:cubicBezTo>
                <a:cubicBezTo>
                  <a:pt x="488156" y="146390"/>
                  <a:pt x="631031" y="202746"/>
                  <a:pt x="747712" y="224177"/>
                </a:cubicBezTo>
                <a:cubicBezTo>
                  <a:pt x="864393" y="245608"/>
                  <a:pt x="969963" y="243227"/>
                  <a:pt x="1085850" y="243227"/>
                </a:cubicBezTo>
                <a:cubicBezTo>
                  <a:pt x="1201737" y="243227"/>
                  <a:pt x="1356518" y="232114"/>
                  <a:pt x="1443037" y="224177"/>
                </a:cubicBezTo>
                <a:cubicBezTo>
                  <a:pt x="1529556" y="216240"/>
                  <a:pt x="1562100" y="205127"/>
                  <a:pt x="1604962" y="195602"/>
                </a:cubicBezTo>
                <a:cubicBezTo>
                  <a:pt x="1647824" y="186077"/>
                  <a:pt x="1688306" y="175758"/>
                  <a:pt x="1700212" y="167027"/>
                </a:cubicBezTo>
                <a:cubicBezTo>
                  <a:pt x="1712118" y="158296"/>
                  <a:pt x="1693863" y="155915"/>
                  <a:pt x="1676400" y="143215"/>
                </a:cubicBezTo>
                <a:cubicBezTo>
                  <a:pt x="1658938" y="130515"/>
                  <a:pt x="1643062" y="108290"/>
                  <a:pt x="1595437" y="90827"/>
                </a:cubicBezTo>
                <a:cubicBezTo>
                  <a:pt x="1547812" y="73365"/>
                  <a:pt x="1473994" y="53521"/>
                  <a:pt x="1390650" y="38440"/>
                </a:cubicBezTo>
                <a:cubicBezTo>
                  <a:pt x="1307306" y="23359"/>
                  <a:pt x="1201737" y="2721"/>
                  <a:pt x="1095375" y="340"/>
                </a:cubicBezTo>
                <a:cubicBezTo>
                  <a:pt x="989013" y="-2041"/>
                  <a:pt x="854075" y="8277"/>
                  <a:pt x="752475" y="24152"/>
                </a:cubicBezTo>
                <a:cubicBezTo>
                  <a:pt x="650875" y="40027"/>
                  <a:pt x="568325" y="67808"/>
                  <a:pt x="485775" y="95590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Přímá spojnice se šipkou 58"/>
          <p:cNvCxnSpPr/>
          <p:nvPr/>
        </p:nvCxnSpPr>
        <p:spPr>
          <a:xfrm flipV="1">
            <a:off x="2420554" y="2517740"/>
            <a:ext cx="124996" cy="112399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se šipkou 59"/>
          <p:cNvCxnSpPr/>
          <p:nvPr/>
        </p:nvCxnSpPr>
        <p:spPr>
          <a:xfrm flipV="1">
            <a:off x="3046917" y="2156223"/>
            <a:ext cx="151427" cy="35906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se šipkou 60"/>
          <p:cNvCxnSpPr>
            <a:stCxn id="58" idx="4"/>
          </p:cNvCxnSpPr>
          <p:nvPr/>
        </p:nvCxnSpPr>
        <p:spPr>
          <a:xfrm flipH="1">
            <a:off x="3299741" y="2391955"/>
            <a:ext cx="161209" cy="2845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bdélník 61"/>
          <p:cNvSpPr/>
          <p:nvPr/>
        </p:nvSpPr>
        <p:spPr>
          <a:xfrm>
            <a:off x="8111549" y="1912566"/>
            <a:ext cx="628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sym typeface="Symbol" panose="05050102010706020507" pitchFamily="18" charset="2"/>
              </a:rPr>
              <a:t>&gt; 0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410790" y="3326648"/>
            <a:ext cx="1968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Drátová smyčka: zdrojová orientace napětí a proudu</a:t>
            </a:r>
            <a:endParaRPr lang="cs-CZ" sz="2000" i="1" dirty="0"/>
          </a:p>
        </p:txBody>
      </p:sp>
      <p:sp>
        <p:nvSpPr>
          <p:cNvPr id="64" name="Volný tvar 63"/>
          <p:cNvSpPr/>
          <p:nvPr/>
        </p:nvSpPr>
        <p:spPr>
          <a:xfrm>
            <a:off x="3664932" y="1498860"/>
            <a:ext cx="152924" cy="857839"/>
          </a:xfrm>
          <a:custGeom>
            <a:avLst/>
            <a:gdLst>
              <a:gd name="connsiteX0" fmla="*/ 152924 w 152924"/>
              <a:gd name="connsiteY0" fmla="*/ 0 h 857839"/>
              <a:gd name="connsiteX1" fmla="*/ 20948 w 152924"/>
              <a:gd name="connsiteY1" fmla="*/ 518474 h 857839"/>
              <a:gd name="connsiteX2" fmla="*/ 2095 w 152924"/>
              <a:gd name="connsiteY2" fmla="*/ 857839 h 85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924" h="857839">
                <a:moveTo>
                  <a:pt x="152924" y="0"/>
                </a:moveTo>
                <a:cubicBezTo>
                  <a:pt x="99505" y="187750"/>
                  <a:pt x="46086" y="375501"/>
                  <a:pt x="20948" y="518474"/>
                </a:cubicBezTo>
                <a:cubicBezTo>
                  <a:pt x="-4190" y="661447"/>
                  <a:pt x="-1048" y="759643"/>
                  <a:pt x="2095" y="857839"/>
                </a:cubicBezTo>
              </a:path>
            </a:pathLst>
          </a:cu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Volný tvar 64"/>
          <p:cNvSpPr/>
          <p:nvPr/>
        </p:nvSpPr>
        <p:spPr>
          <a:xfrm>
            <a:off x="3044858" y="1508286"/>
            <a:ext cx="179109" cy="838986"/>
          </a:xfrm>
          <a:custGeom>
            <a:avLst/>
            <a:gdLst>
              <a:gd name="connsiteX0" fmla="*/ 0 w 179109"/>
              <a:gd name="connsiteY0" fmla="*/ 0 h 838986"/>
              <a:gd name="connsiteX1" fmla="*/ 131975 w 179109"/>
              <a:gd name="connsiteY1" fmla="*/ 395926 h 838986"/>
              <a:gd name="connsiteX2" fmla="*/ 179109 w 179109"/>
              <a:gd name="connsiteY2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109" h="838986">
                <a:moveTo>
                  <a:pt x="0" y="0"/>
                </a:moveTo>
                <a:cubicBezTo>
                  <a:pt x="51062" y="128047"/>
                  <a:pt x="102124" y="256095"/>
                  <a:pt x="131975" y="395926"/>
                </a:cubicBezTo>
                <a:cubicBezTo>
                  <a:pt x="161826" y="535757"/>
                  <a:pt x="179109" y="838986"/>
                  <a:pt x="179109" y="838986"/>
                </a:cubicBezTo>
              </a:path>
            </a:pathLst>
          </a:cu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Volný tvar 65"/>
          <p:cNvSpPr/>
          <p:nvPr/>
        </p:nvSpPr>
        <p:spPr>
          <a:xfrm>
            <a:off x="3667027" y="2639503"/>
            <a:ext cx="28280" cy="433633"/>
          </a:xfrm>
          <a:custGeom>
            <a:avLst/>
            <a:gdLst>
              <a:gd name="connsiteX0" fmla="*/ 0 w 28280"/>
              <a:gd name="connsiteY0" fmla="*/ 0 h 433633"/>
              <a:gd name="connsiteX1" fmla="*/ 9427 w 28280"/>
              <a:gd name="connsiteY1" fmla="*/ 216816 h 433633"/>
              <a:gd name="connsiteX2" fmla="*/ 28280 w 28280"/>
              <a:gd name="connsiteY2" fmla="*/ 433633 h 43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0" h="433633">
                <a:moveTo>
                  <a:pt x="0" y="0"/>
                </a:moveTo>
                <a:cubicBezTo>
                  <a:pt x="2357" y="72272"/>
                  <a:pt x="4714" y="144544"/>
                  <a:pt x="9427" y="216816"/>
                </a:cubicBezTo>
                <a:cubicBezTo>
                  <a:pt x="14140" y="289088"/>
                  <a:pt x="28280" y="433633"/>
                  <a:pt x="28280" y="433633"/>
                </a:cubicBezTo>
              </a:path>
            </a:pathLst>
          </a:custGeom>
          <a:noFill/>
          <a:ln w="44450">
            <a:solidFill>
              <a:srgbClr val="FFC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Volný tvar 66"/>
          <p:cNvSpPr/>
          <p:nvPr/>
        </p:nvSpPr>
        <p:spPr>
          <a:xfrm>
            <a:off x="3176833" y="2611222"/>
            <a:ext cx="29115" cy="386499"/>
          </a:xfrm>
          <a:custGeom>
            <a:avLst/>
            <a:gdLst>
              <a:gd name="connsiteX0" fmla="*/ 18854 w 29115"/>
              <a:gd name="connsiteY0" fmla="*/ 0 h 386499"/>
              <a:gd name="connsiteX1" fmla="*/ 28280 w 29115"/>
              <a:gd name="connsiteY1" fmla="*/ 216817 h 386499"/>
              <a:gd name="connsiteX2" fmla="*/ 0 w 29115"/>
              <a:gd name="connsiteY2" fmla="*/ 386499 h 38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15" h="386499">
                <a:moveTo>
                  <a:pt x="18854" y="0"/>
                </a:moveTo>
                <a:cubicBezTo>
                  <a:pt x="25138" y="76200"/>
                  <a:pt x="31422" y="152401"/>
                  <a:pt x="28280" y="216817"/>
                </a:cubicBezTo>
                <a:cubicBezTo>
                  <a:pt x="25138" y="281234"/>
                  <a:pt x="12569" y="333866"/>
                  <a:pt x="0" y="386499"/>
                </a:cubicBezTo>
              </a:path>
            </a:pathLst>
          </a:custGeom>
          <a:noFill/>
          <a:ln w="44450">
            <a:solidFill>
              <a:srgbClr val="FFC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bdélník 67"/>
          <p:cNvSpPr/>
          <p:nvPr/>
        </p:nvSpPr>
        <p:spPr>
          <a:xfrm>
            <a:off x="2509793" y="2885376"/>
            <a:ext cx="814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FFC000"/>
                </a:solidFill>
                <a:sym typeface="Symbol" panose="05050102010706020507" pitchFamily="18" charset="2"/>
              </a:rPr>
              <a:t></a:t>
            </a:r>
            <a:r>
              <a:rPr lang="cs-CZ" baseline="-25000" dirty="0" smtClean="0">
                <a:solidFill>
                  <a:srgbClr val="FFC000"/>
                </a:solidFill>
                <a:sym typeface="Symbol" panose="05050102010706020507" pitchFamily="18" charset="2"/>
              </a:rPr>
              <a:t>smyčky</a:t>
            </a:r>
            <a:endParaRPr lang="en-US" baseline="-25000" dirty="0">
              <a:solidFill>
                <a:srgbClr val="FFC000"/>
              </a:solidFill>
            </a:endParaRPr>
          </a:p>
        </p:txBody>
      </p:sp>
      <p:sp>
        <p:nvSpPr>
          <p:cNvPr id="69" name="TextovéPole 68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Faraday</a:t>
            </a:r>
            <a:r>
              <a:rPr lang="cs-CZ" sz="2800" i="1" dirty="0" err="1" smtClean="0"/>
              <a:t>ův</a:t>
            </a:r>
            <a:r>
              <a:rPr lang="cs-CZ" sz="2800" i="1" dirty="0" smtClean="0"/>
              <a:t> indukční zákon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17301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643588"/>
            <a:ext cx="1641665" cy="1641665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837" y="1346280"/>
            <a:ext cx="3248025" cy="1762125"/>
          </a:xfrm>
          <a:prstGeom prst="rect">
            <a:avLst/>
          </a:prstGeom>
        </p:spPr>
      </p:pic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307976" y="623233"/>
            <a:ext cx="8696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Vysvětlení – </a:t>
            </a:r>
            <a:r>
              <a:rPr lang="cs-CZ" sz="2000" i="1" dirty="0" err="1" smtClean="0"/>
              <a:t>Lenzův</a:t>
            </a:r>
            <a:r>
              <a:rPr lang="cs-CZ" sz="2000" i="1" dirty="0" smtClean="0"/>
              <a:t> zákon: objekt (závit v </a:t>
            </a:r>
            <a:r>
              <a:rPr lang="cs-CZ" sz="2000" i="1" dirty="0" err="1" smtClean="0"/>
              <a:t>mag</a:t>
            </a:r>
            <a:r>
              <a:rPr lang="cs-CZ" sz="2000" i="1" dirty="0" smtClean="0"/>
              <a:t>. poli) „se brání změně svého stavu“.</a:t>
            </a:r>
            <a:endParaRPr lang="cs-CZ" sz="2000" i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1831619" y="1883363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1852256" y="2820556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6" name="Obdélník 45"/>
          <p:cNvSpPr/>
          <p:nvPr/>
        </p:nvSpPr>
        <p:spPr>
          <a:xfrm>
            <a:off x="3135846" y="1075080"/>
            <a:ext cx="1924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 roste, d</a:t>
            </a:r>
            <a:r>
              <a:rPr lang="en-US" dirty="0" smtClean="0">
                <a:solidFill>
                  <a:srgbClr val="0070C0"/>
                </a:solidFill>
                <a:sym typeface="Symbol" panose="05050102010706020507" pitchFamily="18" charset="2"/>
              </a:rPr>
              <a:t>/</a:t>
            </a:r>
            <a:r>
              <a:rPr lang="en-US" dirty="0" err="1" smtClean="0">
                <a:solidFill>
                  <a:srgbClr val="0070C0"/>
                </a:solidFill>
                <a:sym typeface="Symbol" panose="05050102010706020507" pitchFamily="18" charset="2"/>
              </a:rPr>
              <a:t>dt</a:t>
            </a:r>
            <a:r>
              <a:rPr lang="en-US" dirty="0" smtClean="0">
                <a:solidFill>
                  <a:srgbClr val="0070C0"/>
                </a:solidFill>
                <a:sym typeface="Symbol" panose="05050102010706020507" pitchFamily="18" charset="2"/>
              </a:rPr>
              <a:t> &gt; 0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1611493" y="2240043"/>
            <a:ext cx="200044" cy="514644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1423374" y="2754687"/>
            <a:ext cx="548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err="1"/>
              <a:t>u</a:t>
            </a:r>
            <a:r>
              <a:rPr lang="cs-CZ" i="1" baseline="-25000" dirty="0" err="1"/>
              <a:t>ind</a:t>
            </a:r>
            <a:r>
              <a:rPr lang="cs-CZ" i="1" dirty="0"/>
              <a:t> </a:t>
            </a:r>
            <a:endParaRPr lang="en-US" dirty="0"/>
          </a:p>
        </p:txBody>
      </p:sp>
      <p:sp>
        <p:nvSpPr>
          <p:cNvPr id="27" name="Volný tvar 26"/>
          <p:cNvSpPr/>
          <p:nvPr/>
        </p:nvSpPr>
        <p:spPr>
          <a:xfrm>
            <a:off x="3926088" y="2116450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968331"/>
              </p:ext>
            </p:extLst>
          </p:nvPr>
        </p:nvGraphicFramePr>
        <p:xfrm>
          <a:off x="6286500" y="1599081"/>
          <a:ext cx="1702132" cy="109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name="Equation" r:id="rId5" imgW="609480" imgH="393480" progId="Equation.DSMT4">
                  <p:embed/>
                </p:oleObj>
              </mc:Choice>
              <mc:Fallback>
                <p:oleObj name="Equation" r:id="rId5" imgW="609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86500" y="1599081"/>
                        <a:ext cx="1702132" cy="1099293"/>
                      </a:xfrm>
                      <a:prstGeom prst="rect">
                        <a:avLst/>
                      </a:prstGeom>
                      <a:ln w="63500" cmpd="dbl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ovéPole 34"/>
          <p:cNvSpPr txBox="1"/>
          <p:nvPr/>
        </p:nvSpPr>
        <p:spPr>
          <a:xfrm>
            <a:off x="0" y="3326648"/>
            <a:ext cx="1968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/>
              <a:t>ž</a:t>
            </a:r>
            <a:r>
              <a:rPr lang="cs-CZ" sz="2000" i="1" dirty="0" smtClean="0"/>
              <a:t>árovka: spotřebičová orientace napětí a proudu</a:t>
            </a:r>
            <a:endParaRPr lang="cs-CZ" sz="2000" i="1" dirty="0"/>
          </a:p>
        </p:txBody>
      </p:sp>
      <p:sp>
        <p:nvSpPr>
          <p:cNvPr id="8" name="Volný tvar 7"/>
          <p:cNvSpPr/>
          <p:nvPr/>
        </p:nvSpPr>
        <p:spPr>
          <a:xfrm>
            <a:off x="1114942" y="2077093"/>
            <a:ext cx="800100" cy="303432"/>
          </a:xfrm>
          <a:custGeom>
            <a:avLst/>
            <a:gdLst>
              <a:gd name="connsiteX0" fmla="*/ 800100 w 800100"/>
              <a:gd name="connsiteY0" fmla="*/ 173892 h 303432"/>
              <a:gd name="connsiteX1" fmla="*/ 586740 w 800100"/>
              <a:gd name="connsiteY1" fmla="*/ 36732 h 303432"/>
              <a:gd name="connsiteX2" fmla="*/ 152400 w 800100"/>
              <a:gd name="connsiteY2" fmla="*/ 21492 h 303432"/>
              <a:gd name="connsiteX3" fmla="*/ 0 w 800100"/>
              <a:gd name="connsiteY3" fmla="*/ 303432 h 30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303432">
                <a:moveTo>
                  <a:pt x="800100" y="173892"/>
                </a:moveTo>
                <a:cubicBezTo>
                  <a:pt x="747395" y="118012"/>
                  <a:pt x="694690" y="62132"/>
                  <a:pt x="586740" y="36732"/>
                </a:cubicBezTo>
                <a:cubicBezTo>
                  <a:pt x="478790" y="11332"/>
                  <a:pt x="250190" y="-22958"/>
                  <a:pt x="152400" y="21492"/>
                </a:cubicBezTo>
                <a:cubicBezTo>
                  <a:pt x="54610" y="65942"/>
                  <a:pt x="27305" y="184687"/>
                  <a:pt x="0" y="303432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olný tvar 8"/>
          <p:cNvSpPr/>
          <p:nvPr/>
        </p:nvSpPr>
        <p:spPr>
          <a:xfrm>
            <a:off x="1297822" y="2493717"/>
            <a:ext cx="662940" cy="339588"/>
          </a:xfrm>
          <a:custGeom>
            <a:avLst/>
            <a:gdLst>
              <a:gd name="connsiteX0" fmla="*/ 0 w 662940"/>
              <a:gd name="connsiteY0" fmla="*/ 1108 h 339588"/>
              <a:gd name="connsiteX1" fmla="*/ 68580 w 662940"/>
              <a:gd name="connsiteY1" fmla="*/ 46828 h 339588"/>
              <a:gd name="connsiteX2" fmla="*/ 91440 w 662940"/>
              <a:gd name="connsiteY2" fmla="*/ 305908 h 339588"/>
              <a:gd name="connsiteX3" fmla="*/ 327660 w 662940"/>
              <a:gd name="connsiteY3" fmla="*/ 336388 h 339588"/>
              <a:gd name="connsiteX4" fmla="*/ 662940 w 662940"/>
              <a:gd name="connsiteY4" fmla="*/ 305908 h 3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940" h="339588">
                <a:moveTo>
                  <a:pt x="0" y="1108"/>
                </a:moveTo>
                <a:cubicBezTo>
                  <a:pt x="26670" y="-1432"/>
                  <a:pt x="53340" y="-3972"/>
                  <a:pt x="68580" y="46828"/>
                </a:cubicBezTo>
                <a:cubicBezTo>
                  <a:pt x="83820" y="97628"/>
                  <a:pt x="48260" y="257648"/>
                  <a:pt x="91440" y="305908"/>
                </a:cubicBezTo>
                <a:cubicBezTo>
                  <a:pt x="134620" y="354168"/>
                  <a:pt x="232410" y="336388"/>
                  <a:pt x="327660" y="336388"/>
                </a:cubicBezTo>
                <a:cubicBezTo>
                  <a:pt x="422910" y="336388"/>
                  <a:pt x="662940" y="305908"/>
                  <a:pt x="662940" y="305908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645061" y="3796802"/>
            <a:ext cx="3390476" cy="1838095"/>
          </a:xfrm>
          <a:prstGeom prst="rect">
            <a:avLst/>
          </a:prstGeom>
        </p:spPr>
      </p:pic>
      <p:sp>
        <p:nvSpPr>
          <p:cNvPr id="11" name="Volný tvar 10"/>
          <p:cNvSpPr/>
          <p:nvPr/>
        </p:nvSpPr>
        <p:spPr>
          <a:xfrm>
            <a:off x="1045660" y="2002425"/>
            <a:ext cx="1541199" cy="899807"/>
          </a:xfrm>
          <a:custGeom>
            <a:avLst/>
            <a:gdLst>
              <a:gd name="connsiteX0" fmla="*/ 1343236 w 1541199"/>
              <a:gd name="connsiteY0" fmla="*/ 145022 h 899807"/>
              <a:gd name="connsiteX1" fmla="*/ 975591 w 1541199"/>
              <a:gd name="connsiteY1" fmla="*/ 173303 h 899807"/>
              <a:gd name="connsiteX2" fmla="*/ 664506 w 1541199"/>
              <a:gd name="connsiteY2" fmla="*/ 41327 h 899807"/>
              <a:gd name="connsiteX3" fmla="*/ 306288 w 1541199"/>
              <a:gd name="connsiteY3" fmla="*/ 3620 h 899807"/>
              <a:gd name="connsiteX4" fmla="*/ 80044 w 1541199"/>
              <a:gd name="connsiteY4" fmla="*/ 116742 h 899807"/>
              <a:gd name="connsiteX5" fmla="*/ 42337 w 1541199"/>
              <a:gd name="connsiteY5" fmla="*/ 286424 h 899807"/>
              <a:gd name="connsiteX6" fmla="*/ 4630 w 1541199"/>
              <a:gd name="connsiteY6" fmla="*/ 465534 h 899807"/>
              <a:gd name="connsiteX7" fmla="*/ 155459 w 1541199"/>
              <a:gd name="connsiteY7" fmla="*/ 531521 h 899807"/>
              <a:gd name="connsiteX8" fmla="*/ 259154 w 1541199"/>
              <a:gd name="connsiteY8" fmla="*/ 606936 h 899807"/>
              <a:gd name="connsiteX9" fmla="*/ 240300 w 1541199"/>
              <a:gd name="connsiteY9" fmla="*/ 833179 h 899807"/>
              <a:gd name="connsiteX10" fmla="*/ 400556 w 1541199"/>
              <a:gd name="connsiteY10" fmla="*/ 889740 h 899807"/>
              <a:gd name="connsiteX11" fmla="*/ 890749 w 1541199"/>
              <a:gd name="connsiteY11" fmla="*/ 880313 h 899807"/>
              <a:gd name="connsiteX12" fmla="*/ 1258395 w 1541199"/>
              <a:gd name="connsiteY12" fmla="*/ 701204 h 899807"/>
              <a:gd name="connsiteX13" fmla="*/ 1475211 w 1541199"/>
              <a:gd name="connsiteY13" fmla="*/ 540948 h 899807"/>
              <a:gd name="connsiteX14" fmla="*/ 1541199 w 1541199"/>
              <a:gd name="connsiteY14" fmla="*/ 474960 h 89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41199" h="899807">
                <a:moveTo>
                  <a:pt x="1343236" y="145022"/>
                </a:moveTo>
                <a:cubicBezTo>
                  <a:pt x="1215974" y="167804"/>
                  <a:pt x="1088713" y="190586"/>
                  <a:pt x="975591" y="173303"/>
                </a:cubicBezTo>
                <a:cubicBezTo>
                  <a:pt x="862469" y="156021"/>
                  <a:pt x="776056" y="69607"/>
                  <a:pt x="664506" y="41327"/>
                </a:cubicBezTo>
                <a:cubicBezTo>
                  <a:pt x="552956" y="13047"/>
                  <a:pt x="403698" y="-8949"/>
                  <a:pt x="306288" y="3620"/>
                </a:cubicBezTo>
                <a:cubicBezTo>
                  <a:pt x="208878" y="16189"/>
                  <a:pt x="124036" y="69608"/>
                  <a:pt x="80044" y="116742"/>
                </a:cubicBezTo>
                <a:cubicBezTo>
                  <a:pt x="36052" y="163876"/>
                  <a:pt x="54906" y="228292"/>
                  <a:pt x="42337" y="286424"/>
                </a:cubicBezTo>
                <a:cubicBezTo>
                  <a:pt x="29768" y="344556"/>
                  <a:pt x="-14224" y="424685"/>
                  <a:pt x="4630" y="465534"/>
                </a:cubicBezTo>
                <a:cubicBezTo>
                  <a:pt x="23484" y="506383"/>
                  <a:pt x="113038" y="507954"/>
                  <a:pt x="155459" y="531521"/>
                </a:cubicBezTo>
                <a:cubicBezTo>
                  <a:pt x="197880" y="555088"/>
                  <a:pt x="245014" y="556660"/>
                  <a:pt x="259154" y="606936"/>
                </a:cubicBezTo>
                <a:cubicBezTo>
                  <a:pt x="273294" y="657212"/>
                  <a:pt x="216733" y="786045"/>
                  <a:pt x="240300" y="833179"/>
                </a:cubicBezTo>
                <a:cubicBezTo>
                  <a:pt x="263867" y="880313"/>
                  <a:pt x="292148" y="881884"/>
                  <a:pt x="400556" y="889740"/>
                </a:cubicBezTo>
                <a:cubicBezTo>
                  <a:pt x="508964" y="897596"/>
                  <a:pt x="747776" y="911736"/>
                  <a:pt x="890749" y="880313"/>
                </a:cubicBezTo>
                <a:cubicBezTo>
                  <a:pt x="1033722" y="848890"/>
                  <a:pt x="1160985" y="757765"/>
                  <a:pt x="1258395" y="701204"/>
                </a:cubicBezTo>
                <a:cubicBezTo>
                  <a:pt x="1355805" y="644643"/>
                  <a:pt x="1428077" y="578655"/>
                  <a:pt x="1475211" y="540948"/>
                </a:cubicBezTo>
                <a:cubicBezTo>
                  <a:pt x="1522345" y="503241"/>
                  <a:pt x="1531772" y="489100"/>
                  <a:pt x="1541199" y="474960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Přímá spojnice se šipkou 12"/>
          <p:cNvCxnSpPr/>
          <p:nvPr/>
        </p:nvCxnSpPr>
        <p:spPr>
          <a:xfrm flipH="1" flipV="1">
            <a:off x="1607048" y="2014516"/>
            <a:ext cx="153026" cy="42173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/>
          <p:nvPr/>
        </p:nvCxnSpPr>
        <p:spPr>
          <a:xfrm>
            <a:off x="1297822" y="2863270"/>
            <a:ext cx="124996" cy="38962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Volný tvar 15"/>
          <p:cNvSpPr/>
          <p:nvPr/>
        </p:nvSpPr>
        <p:spPr>
          <a:xfrm>
            <a:off x="2375100" y="2148728"/>
            <a:ext cx="1704020" cy="243305"/>
          </a:xfrm>
          <a:custGeom>
            <a:avLst/>
            <a:gdLst>
              <a:gd name="connsiteX0" fmla="*/ 0 w 1704020"/>
              <a:gd name="connsiteY0" fmla="*/ 5102 h 243305"/>
              <a:gd name="connsiteX1" fmla="*/ 133350 w 1704020"/>
              <a:gd name="connsiteY1" fmla="*/ 33677 h 243305"/>
              <a:gd name="connsiteX2" fmla="*/ 385762 w 1704020"/>
              <a:gd name="connsiteY2" fmla="*/ 114640 h 243305"/>
              <a:gd name="connsiteX3" fmla="*/ 747712 w 1704020"/>
              <a:gd name="connsiteY3" fmla="*/ 224177 h 243305"/>
              <a:gd name="connsiteX4" fmla="*/ 1085850 w 1704020"/>
              <a:gd name="connsiteY4" fmla="*/ 243227 h 243305"/>
              <a:gd name="connsiteX5" fmla="*/ 1443037 w 1704020"/>
              <a:gd name="connsiteY5" fmla="*/ 224177 h 243305"/>
              <a:gd name="connsiteX6" fmla="*/ 1604962 w 1704020"/>
              <a:gd name="connsiteY6" fmla="*/ 195602 h 243305"/>
              <a:gd name="connsiteX7" fmla="*/ 1700212 w 1704020"/>
              <a:gd name="connsiteY7" fmla="*/ 167027 h 243305"/>
              <a:gd name="connsiteX8" fmla="*/ 1676400 w 1704020"/>
              <a:gd name="connsiteY8" fmla="*/ 143215 h 243305"/>
              <a:gd name="connsiteX9" fmla="*/ 1595437 w 1704020"/>
              <a:gd name="connsiteY9" fmla="*/ 90827 h 243305"/>
              <a:gd name="connsiteX10" fmla="*/ 1390650 w 1704020"/>
              <a:gd name="connsiteY10" fmla="*/ 38440 h 243305"/>
              <a:gd name="connsiteX11" fmla="*/ 1095375 w 1704020"/>
              <a:gd name="connsiteY11" fmla="*/ 340 h 243305"/>
              <a:gd name="connsiteX12" fmla="*/ 752475 w 1704020"/>
              <a:gd name="connsiteY12" fmla="*/ 24152 h 243305"/>
              <a:gd name="connsiteX13" fmla="*/ 485775 w 1704020"/>
              <a:gd name="connsiteY13" fmla="*/ 95590 h 24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04020" h="243305">
                <a:moveTo>
                  <a:pt x="0" y="5102"/>
                </a:moveTo>
                <a:cubicBezTo>
                  <a:pt x="34528" y="10261"/>
                  <a:pt x="69056" y="15421"/>
                  <a:pt x="133350" y="33677"/>
                </a:cubicBezTo>
                <a:cubicBezTo>
                  <a:pt x="197644" y="51933"/>
                  <a:pt x="385762" y="114640"/>
                  <a:pt x="385762" y="114640"/>
                </a:cubicBezTo>
                <a:cubicBezTo>
                  <a:pt x="488156" y="146390"/>
                  <a:pt x="631031" y="202746"/>
                  <a:pt x="747712" y="224177"/>
                </a:cubicBezTo>
                <a:cubicBezTo>
                  <a:pt x="864393" y="245608"/>
                  <a:pt x="969963" y="243227"/>
                  <a:pt x="1085850" y="243227"/>
                </a:cubicBezTo>
                <a:cubicBezTo>
                  <a:pt x="1201737" y="243227"/>
                  <a:pt x="1356518" y="232114"/>
                  <a:pt x="1443037" y="224177"/>
                </a:cubicBezTo>
                <a:cubicBezTo>
                  <a:pt x="1529556" y="216240"/>
                  <a:pt x="1562100" y="205127"/>
                  <a:pt x="1604962" y="195602"/>
                </a:cubicBezTo>
                <a:cubicBezTo>
                  <a:pt x="1647824" y="186077"/>
                  <a:pt x="1688306" y="175758"/>
                  <a:pt x="1700212" y="167027"/>
                </a:cubicBezTo>
                <a:cubicBezTo>
                  <a:pt x="1712118" y="158296"/>
                  <a:pt x="1693863" y="155915"/>
                  <a:pt x="1676400" y="143215"/>
                </a:cubicBezTo>
                <a:cubicBezTo>
                  <a:pt x="1658938" y="130515"/>
                  <a:pt x="1643062" y="108290"/>
                  <a:pt x="1595437" y="90827"/>
                </a:cubicBezTo>
                <a:cubicBezTo>
                  <a:pt x="1547812" y="73365"/>
                  <a:pt x="1473994" y="53521"/>
                  <a:pt x="1390650" y="38440"/>
                </a:cubicBezTo>
                <a:cubicBezTo>
                  <a:pt x="1307306" y="23359"/>
                  <a:pt x="1201737" y="2721"/>
                  <a:pt x="1095375" y="340"/>
                </a:cubicBezTo>
                <a:cubicBezTo>
                  <a:pt x="989013" y="-2041"/>
                  <a:pt x="854075" y="8277"/>
                  <a:pt x="752475" y="24152"/>
                </a:cubicBezTo>
                <a:cubicBezTo>
                  <a:pt x="650875" y="40027"/>
                  <a:pt x="568325" y="67808"/>
                  <a:pt x="485775" y="95590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Přímá spojnice se šipkou 25"/>
          <p:cNvCxnSpPr/>
          <p:nvPr/>
        </p:nvCxnSpPr>
        <p:spPr>
          <a:xfrm flipV="1">
            <a:off x="2420554" y="2517740"/>
            <a:ext cx="124996" cy="112399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/>
          <p:nvPr/>
        </p:nvCxnSpPr>
        <p:spPr>
          <a:xfrm flipV="1">
            <a:off x="3046917" y="2156223"/>
            <a:ext cx="151427" cy="35906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>
            <a:stCxn id="16" idx="4"/>
          </p:cNvCxnSpPr>
          <p:nvPr/>
        </p:nvCxnSpPr>
        <p:spPr>
          <a:xfrm flipH="1">
            <a:off x="3299741" y="2391955"/>
            <a:ext cx="161209" cy="2845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8111549" y="1912566"/>
            <a:ext cx="628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sym typeface="Symbol" panose="05050102010706020507" pitchFamily="18" charset="2"/>
              </a:rPr>
              <a:t>&gt; 0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410790" y="3326648"/>
            <a:ext cx="1968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Drátová smyčka: zdrojová orientace napětí a proudu</a:t>
            </a:r>
            <a:endParaRPr lang="cs-CZ" sz="2000" i="1" dirty="0"/>
          </a:p>
        </p:txBody>
      </p:sp>
      <p:sp>
        <p:nvSpPr>
          <p:cNvPr id="12" name="Volný tvar 11"/>
          <p:cNvSpPr/>
          <p:nvPr/>
        </p:nvSpPr>
        <p:spPr>
          <a:xfrm>
            <a:off x="3664932" y="1498860"/>
            <a:ext cx="152924" cy="857839"/>
          </a:xfrm>
          <a:custGeom>
            <a:avLst/>
            <a:gdLst>
              <a:gd name="connsiteX0" fmla="*/ 152924 w 152924"/>
              <a:gd name="connsiteY0" fmla="*/ 0 h 857839"/>
              <a:gd name="connsiteX1" fmla="*/ 20948 w 152924"/>
              <a:gd name="connsiteY1" fmla="*/ 518474 h 857839"/>
              <a:gd name="connsiteX2" fmla="*/ 2095 w 152924"/>
              <a:gd name="connsiteY2" fmla="*/ 857839 h 85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924" h="857839">
                <a:moveTo>
                  <a:pt x="152924" y="0"/>
                </a:moveTo>
                <a:cubicBezTo>
                  <a:pt x="99505" y="187750"/>
                  <a:pt x="46086" y="375501"/>
                  <a:pt x="20948" y="518474"/>
                </a:cubicBezTo>
                <a:cubicBezTo>
                  <a:pt x="-4190" y="661447"/>
                  <a:pt x="-1048" y="759643"/>
                  <a:pt x="2095" y="857839"/>
                </a:cubicBezTo>
              </a:path>
            </a:pathLst>
          </a:cu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Volný tvar 13"/>
          <p:cNvSpPr/>
          <p:nvPr/>
        </p:nvSpPr>
        <p:spPr>
          <a:xfrm>
            <a:off x="3044858" y="1508286"/>
            <a:ext cx="179109" cy="838986"/>
          </a:xfrm>
          <a:custGeom>
            <a:avLst/>
            <a:gdLst>
              <a:gd name="connsiteX0" fmla="*/ 0 w 179109"/>
              <a:gd name="connsiteY0" fmla="*/ 0 h 838986"/>
              <a:gd name="connsiteX1" fmla="*/ 131975 w 179109"/>
              <a:gd name="connsiteY1" fmla="*/ 395926 h 838986"/>
              <a:gd name="connsiteX2" fmla="*/ 179109 w 179109"/>
              <a:gd name="connsiteY2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109" h="838986">
                <a:moveTo>
                  <a:pt x="0" y="0"/>
                </a:moveTo>
                <a:cubicBezTo>
                  <a:pt x="51062" y="128047"/>
                  <a:pt x="102124" y="256095"/>
                  <a:pt x="131975" y="395926"/>
                </a:cubicBezTo>
                <a:cubicBezTo>
                  <a:pt x="161826" y="535757"/>
                  <a:pt x="179109" y="838986"/>
                  <a:pt x="179109" y="838986"/>
                </a:cubicBezTo>
              </a:path>
            </a:pathLst>
          </a:cu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Volný tvar 14"/>
          <p:cNvSpPr/>
          <p:nvPr/>
        </p:nvSpPr>
        <p:spPr>
          <a:xfrm>
            <a:off x="3667027" y="2639503"/>
            <a:ext cx="28280" cy="433633"/>
          </a:xfrm>
          <a:custGeom>
            <a:avLst/>
            <a:gdLst>
              <a:gd name="connsiteX0" fmla="*/ 0 w 28280"/>
              <a:gd name="connsiteY0" fmla="*/ 0 h 433633"/>
              <a:gd name="connsiteX1" fmla="*/ 9427 w 28280"/>
              <a:gd name="connsiteY1" fmla="*/ 216816 h 433633"/>
              <a:gd name="connsiteX2" fmla="*/ 28280 w 28280"/>
              <a:gd name="connsiteY2" fmla="*/ 433633 h 43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0" h="433633">
                <a:moveTo>
                  <a:pt x="0" y="0"/>
                </a:moveTo>
                <a:cubicBezTo>
                  <a:pt x="2357" y="72272"/>
                  <a:pt x="4714" y="144544"/>
                  <a:pt x="9427" y="216816"/>
                </a:cubicBezTo>
                <a:cubicBezTo>
                  <a:pt x="14140" y="289088"/>
                  <a:pt x="28280" y="433633"/>
                  <a:pt x="28280" y="433633"/>
                </a:cubicBezTo>
              </a:path>
            </a:pathLst>
          </a:custGeom>
          <a:noFill/>
          <a:ln w="44450">
            <a:solidFill>
              <a:srgbClr val="FFC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Volný tvar 16"/>
          <p:cNvSpPr/>
          <p:nvPr/>
        </p:nvSpPr>
        <p:spPr>
          <a:xfrm>
            <a:off x="3176833" y="2611222"/>
            <a:ext cx="29115" cy="386499"/>
          </a:xfrm>
          <a:custGeom>
            <a:avLst/>
            <a:gdLst>
              <a:gd name="connsiteX0" fmla="*/ 18854 w 29115"/>
              <a:gd name="connsiteY0" fmla="*/ 0 h 386499"/>
              <a:gd name="connsiteX1" fmla="*/ 28280 w 29115"/>
              <a:gd name="connsiteY1" fmla="*/ 216817 h 386499"/>
              <a:gd name="connsiteX2" fmla="*/ 0 w 29115"/>
              <a:gd name="connsiteY2" fmla="*/ 386499 h 38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15" h="386499">
                <a:moveTo>
                  <a:pt x="18854" y="0"/>
                </a:moveTo>
                <a:cubicBezTo>
                  <a:pt x="25138" y="76200"/>
                  <a:pt x="31422" y="152401"/>
                  <a:pt x="28280" y="216817"/>
                </a:cubicBezTo>
                <a:cubicBezTo>
                  <a:pt x="25138" y="281234"/>
                  <a:pt x="12569" y="333866"/>
                  <a:pt x="0" y="386499"/>
                </a:cubicBezTo>
              </a:path>
            </a:pathLst>
          </a:custGeom>
          <a:noFill/>
          <a:ln w="44450">
            <a:solidFill>
              <a:srgbClr val="FFC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bdélník 31"/>
          <p:cNvSpPr/>
          <p:nvPr/>
        </p:nvSpPr>
        <p:spPr>
          <a:xfrm>
            <a:off x="2509793" y="2885376"/>
            <a:ext cx="814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FFC000"/>
                </a:solidFill>
                <a:sym typeface="Symbol" panose="05050102010706020507" pitchFamily="18" charset="2"/>
              </a:rPr>
              <a:t></a:t>
            </a:r>
            <a:r>
              <a:rPr lang="cs-CZ" baseline="-25000" dirty="0" smtClean="0">
                <a:solidFill>
                  <a:srgbClr val="FFC000"/>
                </a:solidFill>
                <a:sym typeface="Symbol" panose="05050102010706020507" pitchFamily="18" charset="2"/>
              </a:rPr>
              <a:t>smyčky</a:t>
            </a:r>
            <a:endParaRPr lang="en-US" baseline="-25000" dirty="0">
              <a:solidFill>
                <a:srgbClr val="FFC000"/>
              </a:solidFill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-1" y="5998695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i="1" dirty="0">
                <a:solidFill>
                  <a:srgbClr val="FF0000"/>
                </a:solidFill>
              </a:rPr>
              <a:t>Proud indukovaný ve smyčce vytváří „</a:t>
            </a:r>
            <a:r>
              <a:rPr lang="cs-CZ" sz="2000" i="1" dirty="0" err="1">
                <a:solidFill>
                  <a:srgbClr val="FF0000"/>
                </a:solidFill>
              </a:rPr>
              <a:t>protipole</a:t>
            </a:r>
            <a:r>
              <a:rPr lang="cs-CZ" sz="2000" i="1" dirty="0">
                <a:solidFill>
                  <a:srgbClr val="FF0000"/>
                </a:solidFill>
              </a:rPr>
              <a:t>“ a brání se tak změně </a:t>
            </a:r>
            <a:r>
              <a:rPr lang="cs-CZ" sz="2000" i="1" dirty="0" err="1">
                <a:solidFill>
                  <a:srgbClr val="FF0000"/>
                </a:solidFill>
              </a:rPr>
              <a:t>mag</a:t>
            </a:r>
            <a:r>
              <a:rPr lang="cs-CZ" sz="2000" i="1" dirty="0">
                <a:solidFill>
                  <a:srgbClr val="FF0000"/>
                </a:solidFill>
              </a:rPr>
              <a:t>. toku, zapříčiněné pohybem magnetu</a:t>
            </a:r>
            <a:r>
              <a:rPr lang="cs-CZ" sz="2000" i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cs-CZ" sz="2000" i="1" dirty="0">
                <a:solidFill>
                  <a:srgbClr val="FF0000"/>
                </a:solidFill>
              </a:rPr>
              <a:t>Smyčka se chová jako magnet, který </a:t>
            </a:r>
            <a:r>
              <a:rPr lang="cs-CZ" sz="2000" i="1" dirty="0" smtClean="0">
                <a:solidFill>
                  <a:srgbClr val="FF0000"/>
                </a:solidFill>
              </a:rPr>
              <a:t>vyvíjí </a:t>
            </a:r>
            <a:r>
              <a:rPr lang="cs-CZ" sz="2000" i="1" dirty="0">
                <a:solidFill>
                  <a:srgbClr val="FF0000"/>
                </a:solidFill>
              </a:rPr>
              <a:t>odpudivou sílu: brání se změně </a:t>
            </a:r>
            <a:r>
              <a:rPr lang="cs-CZ" sz="2000" i="1" dirty="0" err="1">
                <a:solidFill>
                  <a:srgbClr val="FF0000"/>
                </a:solidFill>
              </a:rPr>
              <a:t>mag</a:t>
            </a:r>
            <a:r>
              <a:rPr lang="cs-CZ" sz="2000" i="1" dirty="0">
                <a:solidFill>
                  <a:srgbClr val="FF0000"/>
                </a:solidFill>
              </a:rPr>
              <a:t>. toku. </a:t>
            </a:r>
          </a:p>
        </p:txBody>
      </p:sp>
      <p:sp>
        <p:nvSpPr>
          <p:cNvPr id="38" name="Volný tvar 37"/>
          <p:cNvSpPr/>
          <p:nvPr/>
        </p:nvSpPr>
        <p:spPr>
          <a:xfrm>
            <a:off x="5360827" y="2088210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Volný tvar 40"/>
          <p:cNvSpPr/>
          <p:nvPr/>
        </p:nvSpPr>
        <p:spPr>
          <a:xfrm>
            <a:off x="5116158" y="2061803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C000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ovéPole 41"/>
          <p:cNvSpPr txBox="1"/>
          <p:nvPr/>
        </p:nvSpPr>
        <p:spPr>
          <a:xfrm>
            <a:off x="4410790" y="1664331"/>
            <a:ext cx="1968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opačné směry</a:t>
            </a:r>
            <a:endParaRPr lang="cs-CZ" sz="2000" i="1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Faraday</a:t>
            </a:r>
            <a:r>
              <a:rPr lang="cs-CZ" sz="2800" i="1" dirty="0" err="1" smtClean="0"/>
              <a:t>ův</a:t>
            </a:r>
            <a:r>
              <a:rPr lang="cs-CZ" sz="2800" i="1" dirty="0" smtClean="0"/>
              <a:t> indukční zákon</a:t>
            </a:r>
            <a:endParaRPr lang="cs-CZ" sz="2800" i="1" dirty="0"/>
          </a:p>
        </p:txBody>
      </p:sp>
      <p:sp>
        <p:nvSpPr>
          <p:cNvPr id="44" name="TextovéPole 43"/>
          <p:cNvSpPr txBox="1"/>
          <p:nvPr/>
        </p:nvSpPr>
        <p:spPr>
          <a:xfrm>
            <a:off x="5116158" y="4849022"/>
            <a:ext cx="3539550" cy="954107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“</a:t>
            </a:r>
            <a:r>
              <a:rPr lang="en-US" sz="2800" i="1" dirty="0" err="1" smtClean="0"/>
              <a:t>imunitn</a:t>
            </a:r>
            <a:r>
              <a:rPr lang="cs-CZ" sz="2800" i="1" dirty="0" smtClean="0"/>
              <a:t>í reakce</a:t>
            </a:r>
            <a:br>
              <a:rPr lang="cs-CZ" sz="2800" i="1" dirty="0" smtClean="0"/>
            </a:br>
            <a:r>
              <a:rPr lang="cs-CZ" sz="2800" i="1" dirty="0" smtClean="0"/>
              <a:t> smyčky na vetřelce“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405582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Obrázek 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523" y="4362899"/>
            <a:ext cx="3248025" cy="1762125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523" y="1333270"/>
            <a:ext cx="3248025" cy="1762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2" y="1643588"/>
            <a:ext cx="1641665" cy="1641665"/>
          </a:xfrm>
          <a:prstGeom prst="rect">
            <a:avLst/>
          </a:prstGeom>
        </p:spPr>
      </p:pic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-1" y="623233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 smtClean="0"/>
              <a:t>Napětí zdroje </a:t>
            </a:r>
            <a:r>
              <a:rPr lang="en-US" sz="2000" i="1" dirty="0" smtClean="0"/>
              <a:t>je</a:t>
            </a:r>
            <a:r>
              <a:rPr lang="cs-CZ" sz="2000" i="1" dirty="0" smtClean="0"/>
              <a:t> 1V. Žárovka má odpor 100</a:t>
            </a:r>
            <a:r>
              <a:rPr lang="el-GR" sz="2000" i="1" dirty="0" smtClean="0"/>
              <a:t>Ω</a:t>
            </a:r>
            <a:r>
              <a:rPr lang="cs-CZ" sz="2000" i="1" dirty="0" smtClean="0"/>
              <a:t>.</a:t>
            </a:r>
            <a:r>
              <a:rPr lang="en-US" sz="2000" i="1" dirty="0" smtClean="0"/>
              <a:t> </a:t>
            </a:r>
            <a:r>
              <a:rPr lang="cs-CZ" sz="2000" i="1" dirty="0" smtClean="0"/>
              <a:t>Smyčka má odpor 0, není na ní napětí.</a:t>
            </a:r>
            <a:endParaRPr lang="cs-CZ" sz="2000" i="1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1861588" y="2745140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6" name="Obdélník 45"/>
          <p:cNvSpPr/>
          <p:nvPr/>
        </p:nvSpPr>
        <p:spPr>
          <a:xfrm>
            <a:off x="2500952" y="1029058"/>
            <a:ext cx="1751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 = </a:t>
            </a:r>
            <a:r>
              <a:rPr lang="en-US" dirty="0" smtClean="0">
                <a:solidFill>
                  <a:srgbClr val="0070C0"/>
                </a:solidFill>
                <a:sym typeface="Symbol" panose="05050102010706020507" pitchFamily="18" charset="2"/>
              </a:rPr>
              <a:t>1Wb = </a:t>
            </a:r>
            <a:r>
              <a:rPr lang="en-US" dirty="0" err="1" smtClean="0">
                <a:solidFill>
                  <a:srgbClr val="0070C0"/>
                </a:solidFill>
                <a:sym typeface="Symbol" panose="05050102010706020507" pitchFamily="18" charset="2"/>
              </a:rPr>
              <a:t>konst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1691523" y="2240043"/>
            <a:ext cx="129346" cy="514644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Volný tvar 26"/>
          <p:cNvSpPr/>
          <p:nvPr/>
        </p:nvSpPr>
        <p:spPr>
          <a:xfrm>
            <a:off x="3935420" y="2116450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043025"/>
              </p:ext>
            </p:extLst>
          </p:nvPr>
        </p:nvGraphicFramePr>
        <p:xfrm>
          <a:off x="6594183" y="1066456"/>
          <a:ext cx="1702132" cy="109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0" name="Equation" r:id="rId5" imgW="609480" imgH="393480" progId="Equation.DSMT4">
                  <p:embed/>
                </p:oleObj>
              </mc:Choice>
              <mc:Fallback>
                <p:oleObj name="Equation" r:id="rId5" imgW="609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4183" y="1066456"/>
                        <a:ext cx="1702132" cy="1099293"/>
                      </a:xfrm>
                      <a:prstGeom prst="rect">
                        <a:avLst/>
                      </a:prstGeom>
                      <a:ln w="63500" cmpd="dbl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Volný tvar 7"/>
          <p:cNvSpPr/>
          <p:nvPr/>
        </p:nvSpPr>
        <p:spPr>
          <a:xfrm>
            <a:off x="1124274" y="2077093"/>
            <a:ext cx="800100" cy="303432"/>
          </a:xfrm>
          <a:custGeom>
            <a:avLst/>
            <a:gdLst>
              <a:gd name="connsiteX0" fmla="*/ 800100 w 800100"/>
              <a:gd name="connsiteY0" fmla="*/ 173892 h 303432"/>
              <a:gd name="connsiteX1" fmla="*/ 586740 w 800100"/>
              <a:gd name="connsiteY1" fmla="*/ 36732 h 303432"/>
              <a:gd name="connsiteX2" fmla="*/ 152400 w 800100"/>
              <a:gd name="connsiteY2" fmla="*/ 21492 h 303432"/>
              <a:gd name="connsiteX3" fmla="*/ 0 w 800100"/>
              <a:gd name="connsiteY3" fmla="*/ 303432 h 30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303432">
                <a:moveTo>
                  <a:pt x="800100" y="173892"/>
                </a:moveTo>
                <a:cubicBezTo>
                  <a:pt x="747395" y="118012"/>
                  <a:pt x="694690" y="62132"/>
                  <a:pt x="586740" y="36732"/>
                </a:cubicBezTo>
                <a:cubicBezTo>
                  <a:pt x="478790" y="11332"/>
                  <a:pt x="250190" y="-22958"/>
                  <a:pt x="152400" y="21492"/>
                </a:cubicBezTo>
                <a:cubicBezTo>
                  <a:pt x="54610" y="65942"/>
                  <a:pt x="27305" y="184687"/>
                  <a:pt x="0" y="303432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2324864" y="2122031"/>
            <a:ext cx="103616" cy="4371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Volný tvar 15"/>
          <p:cNvSpPr/>
          <p:nvPr/>
        </p:nvSpPr>
        <p:spPr>
          <a:xfrm>
            <a:off x="2384432" y="2148728"/>
            <a:ext cx="1704020" cy="243305"/>
          </a:xfrm>
          <a:custGeom>
            <a:avLst/>
            <a:gdLst>
              <a:gd name="connsiteX0" fmla="*/ 0 w 1704020"/>
              <a:gd name="connsiteY0" fmla="*/ 5102 h 243305"/>
              <a:gd name="connsiteX1" fmla="*/ 133350 w 1704020"/>
              <a:gd name="connsiteY1" fmla="*/ 33677 h 243305"/>
              <a:gd name="connsiteX2" fmla="*/ 385762 w 1704020"/>
              <a:gd name="connsiteY2" fmla="*/ 114640 h 243305"/>
              <a:gd name="connsiteX3" fmla="*/ 747712 w 1704020"/>
              <a:gd name="connsiteY3" fmla="*/ 224177 h 243305"/>
              <a:gd name="connsiteX4" fmla="*/ 1085850 w 1704020"/>
              <a:gd name="connsiteY4" fmla="*/ 243227 h 243305"/>
              <a:gd name="connsiteX5" fmla="*/ 1443037 w 1704020"/>
              <a:gd name="connsiteY5" fmla="*/ 224177 h 243305"/>
              <a:gd name="connsiteX6" fmla="*/ 1604962 w 1704020"/>
              <a:gd name="connsiteY6" fmla="*/ 195602 h 243305"/>
              <a:gd name="connsiteX7" fmla="*/ 1700212 w 1704020"/>
              <a:gd name="connsiteY7" fmla="*/ 167027 h 243305"/>
              <a:gd name="connsiteX8" fmla="*/ 1676400 w 1704020"/>
              <a:gd name="connsiteY8" fmla="*/ 143215 h 243305"/>
              <a:gd name="connsiteX9" fmla="*/ 1595437 w 1704020"/>
              <a:gd name="connsiteY9" fmla="*/ 90827 h 243305"/>
              <a:gd name="connsiteX10" fmla="*/ 1390650 w 1704020"/>
              <a:gd name="connsiteY10" fmla="*/ 38440 h 243305"/>
              <a:gd name="connsiteX11" fmla="*/ 1095375 w 1704020"/>
              <a:gd name="connsiteY11" fmla="*/ 340 h 243305"/>
              <a:gd name="connsiteX12" fmla="*/ 752475 w 1704020"/>
              <a:gd name="connsiteY12" fmla="*/ 24152 h 243305"/>
              <a:gd name="connsiteX13" fmla="*/ 485775 w 1704020"/>
              <a:gd name="connsiteY13" fmla="*/ 95590 h 24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04020" h="243305">
                <a:moveTo>
                  <a:pt x="0" y="5102"/>
                </a:moveTo>
                <a:cubicBezTo>
                  <a:pt x="34528" y="10261"/>
                  <a:pt x="69056" y="15421"/>
                  <a:pt x="133350" y="33677"/>
                </a:cubicBezTo>
                <a:cubicBezTo>
                  <a:pt x="197644" y="51933"/>
                  <a:pt x="385762" y="114640"/>
                  <a:pt x="385762" y="114640"/>
                </a:cubicBezTo>
                <a:cubicBezTo>
                  <a:pt x="488156" y="146390"/>
                  <a:pt x="631031" y="202746"/>
                  <a:pt x="747712" y="224177"/>
                </a:cubicBezTo>
                <a:cubicBezTo>
                  <a:pt x="864393" y="245608"/>
                  <a:pt x="969963" y="243227"/>
                  <a:pt x="1085850" y="243227"/>
                </a:cubicBezTo>
                <a:cubicBezTo>
                  <a:pt x="1201737" y="243227"/>
                  <a:pt x="1356518" y="232114"/>
                  <a:pt x="1443037" y="224177"/>
                </a:cubicBezTo>
                <a:cubicBezTo>
                  <a:pt x="1529556" y="216240"/>
                  <a:pt x="1562100" y="205127"/>
                  <a:pt x="1604962" y="195602"/>
                </a:cubicBezTo>
                <a:cubicBezTo>
                  <a:pt x="1647824" y="186077"/>
                  <a:pt x="1688306" y="175758"/>
                  <a:pt x="1700212" y="167027"/>
                </a:cubicBezTo>
                <a:cubicBezTo>
                  <a:pt x="1712118" y="158296"/>
                  <a:pt x="1693863" y="155915"/>
                  <a:pt x="1676400" y="143215"/>
                </a:cubicBezTo>
                <a:cubicBezTo>
                  <a:pt x="1658938" y="130515"/>
                  <a:pt x="1643062" y="108290"/>
                  <a:pt x="1595437" y="90827"/>
                </a:cubicBezTo>
                <a:cubicBezTo>
                  <a:pt x="1547812" y="73365"/>
                  <a:pt x="1473994" y="53521"/>
                  <a:pt x="1390650" y="38440"/>
                </a:cubicBezTo>
                <a:cubicBezTo>
                  <a:pt x="1307306" y="23359"/>
                  <a:pt x="1201737" y="2721"/>
                  <a:pt x="1095375" y="340"/>
                </a:cubicBezTo>
                <a:cubicBezTo>
                  <a:pt x="989013" y="-2041"/>
                  <a:pt x="854075" y="8277"/>
                  <a:pt x="752475" y="24152"/>
                </a:cubicBezTo>
                <a:cubicBezTo>
                  <a:pt x="650875" y="40027"/>
                  <a:pt x="568325" y="67808"/>
                  <a:pt x="485775" y="9559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Přímá spojnice se šipkou 25"/>
          <p:cNvCxnSpPr/>
          <p:nvPr/>
        </p:nvCxnSpPr>
        <p:spPr>
          <a:xfrm flipH="1">
            <a:off x="2453825" y="2467263"/>
            <a:ext cx="132396" cy="12706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/>
          <p:nvPr/>
        </p:nvCxnSpPr>
        <p:spPr>
          <a:xfrm flipH="1">
            <a:off x="3056250" y="2144255"/>
            <a:ext cx="201841" cy="4371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/>
          <p:nvPr/>
        </p:nvCxnSpPr>
        <p:spPr>
          <a:xfrm>
            <a:off x="3309073" y="2391955"/>
            <a:ext cx="161209" cy="28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8478069" y="1354492"/>
            <a:ext cx="628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 smtClean="0">
                <a:solidFill>
                  <a:srgbClr val="0070C0"/>
                </a:solidFill>
                <a:sym typeface="Symbol" panose="05050102010706020507" pitchFamily="18" charset="2"/>
              </a:rPr>
              <a:t>=</a:t>
            </a:r>
            <a:r>
              <a:rPr lang="en-US" sz="2800" dirty="0" smtClean="0">
                <a:solidFill>
                  <a:srgbClr val="0070C0"/>
                </a:solidFill>
                <a:sym typeface="Symbol" panose="05050102010706020507" pitchFamily="18" charset="2"/>
              </a:rPr>
              <a:t> 0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Volný tvar 20"/>
          <p:cNvSpPr/>
          <p:nvPr/>
        </p:nvSpPr>
        <p:spPr>
          <a:xfrm>
            <a:off x="1300804" y="2472349"/>
            <a:ext cx="659876" cy="1204357"/>
          </a:xfrm>
          <a:custGeom>
            <a:avLst/>
            <a:gdLst>
              <a:gd name="connsiteX0" fmla="*/ 0 w 659876"/>
              <a:gd name="connsiteY0" fmla="*/ 16327 h 1204357"/>
              <a:gd name="connsiteX1" fmla="*/ 94268 w 659876"/>
              <a:gd name="connsiteY1" fmla="*/ 16327 h 1204357"/>
              <a:gd name="connsiteX2" fmla="*/ 103695 w 659876"/>
              <a:gd name="connsiteY2" fmla="*/ 186010 h 1204357"/>
              <a:gd name="connsiteX3" fmla="*/ 75415 w 659876"/>
              <a:gd name="connsiteY3" fmla="*/ 1053276 h 1204357"/>
              <a:gd name="connsiteX4" fmla="*/ 169683 w 659876"/>
              <a:gd name="connsiteY4" fmla="*/ 1204105 h 1204357"/>
              <a:gd name="connsiteX5" fmla="*/ 348792 w 659876"/>
              <a:gd name="connsiteY5" fmla="*/ 1072129 h 1204357"/>
              <a:gd name="connsiteX6" fmla="*/ 443060 w 659876"/>
              <a:gd name="connsiteY6" fmla="*/ 544228 h 1204357"/>
              <a:gd name="connsiteX7" fmla="*/ 659876 w 659876"/>
              <a:gd name="connsiteY7" fmla="*/ 289705 h 120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9876" h="1204357">
                <a:moveTo>
                  <a:pt x="0" y="16327"/>
                </a:moveTo>
                <a:cubicBezTo>
                  <a:pt x="38493" y="2187"/>
                  <a:pt x="76986" y="-11953"/>
                  <a:pt x="94268" y="16327"/>
                </a:cubicBezTo>
                <a:cubicBezTo>
                  <a:pt x="111550" y="44607"/>
                  <a:pt x="106837" y="13185"/>
                  <a:pt x="103695" y="186010"/>
                </a:cubicBezTo>
                <a:cubicBezTo>
                  <a:pt x="100553" y="358835"/>
                  <a:pt x="64417" y="883594"/>
                  <a:pt x="75415" y="1053276"/>
                </a:cubicBezTo>
                <a:cubicBezTo>
                  <a:pt x="86413" y="1222959"/>
                  <a:pt x="124120" y="1200963"/>
                  <a:pt x="169683" y="1204105"/>
                </a:cubicBezTo>
                <a:cubicBezTo>
                  <a:pt x="215246" y="1207247"/>
                  <a:pt x="303229" y="1182108"/>
                  <a:pt x="348792" y="1072129"/>
                </a:cubicBezTo>
                <a:cubicBezTo>
                  <a:pt x="394355" y="962150"/>
                  <a:pt x="391213" y="674632"/>
                  <a:pt x="443060" y="544228"/>
                </a:cubicBezTo>
                <a:cubicBezTo>
                  <a:pt x="494907" y="413824"/>
                  <a:pt x="577391" y="351764"/>
                  <a:pt x="659876" y="289705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ál 17"/>
          <p:cNvSpPr/>
          <p:nvPr/>
        </p:nvSpPr>
        <p:spPr>
          <a:xfrm>
            <a:off x="1137056" y="2896755"/>
            <a:ext cx="480322" cy="480322"/>
          </a:xfrm>
          <a:prstGeom prst="ellipse">
            <a:avLst/>
          </a:prstGeom>
          <a:solidFill>
            <a:schemeClr val="bg1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Přímá spojnice se šipkou 23"/>
          <p:cNvCxnSpPr/>
          <p:nvPr/>
        </p:nvCxnSpPr>
        <p:spPr>
          <a:xfrm>
            <a:off x="989720" y="2896755"/>
            <a:ext cx="0" cy="610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/>
          <p:cNvSpPr txBox="1"/>
          <p:nvPr/>
        </p:nvSpPr>
        <p:spPr>
          <a:xfrm>
            <a:off x="9331" y="2976967"/>
            <a:ext cx="939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 smtClean="0"/>
              <a:t>u</a:t>
            </a:r>
            <a:r>
              <a:rPr lang="cs-CZ" sz="2000" baseline="-25000" dirty="0" err="1" smtClean="0"/>
              <a:t>z</a:t>
            </a:r>
            <a:r>
              <a:rPr lang="cs-CZ" sz="2000" dirty="0" smtClean="0"/>
              <a:t> =1V</a:t>
            </a:r>
            <a:endParaRPr lang="cs-CZ" sz="2000" dirty="0"/>
          </a:p>
        </p:txBody>
      </p:sp>
      <p:sp>
        <p:nvSpPr>
          <p:cNvPr id="25" name="Volný tvar 24"/>
          <p:cNvSpPr/>
          <p:nvPr/>
        </p:nvSpPr>
        <p:spPr>
          <a:xfrm>
            <a:off x="1045612" y="2004448"/>
            <a:ext cx="1556091" cy="1775355"/>
          </a:xfrm>
          <a:custGeom>
            <a:avLst/>
            <a:gdLst>
              <a:gd name="connsiteX0" fmla="*/ 1254433 w 1556091"/>
              <a:gd name="connsiteY0" fmla="*/ 126010 h 1775355"/>
              <a:gd name="connsiteX1" fmla="*/ 971629 w 1556091"/>
              <a:gd name="connsiteY1" fmla="*/ 107156 h 1775355"/>
              <a:gd name="connsiteX2" fmla="*/ 641691 w 1556091"/>
              <a:gd name="connsiteY2" fmla="*/ 22315 h 1775355"/>
              <a:gd name="connsiteX3" fmla="*/ 406021 w 1556091"/>
              <a:gd name="connsiteY3" fmla="*/ 3461 h 1775355"/>
              <a:gd name="connsiteX4" fmla="*/ 104363 w 1556091"/>
              <a:gd name="connsiteY4" fmla="*/ 78876 h 1775355"/>
              <a:gd name="connsiteX5" fmla="*/ 668 w 1556091"/>
              <a:gd name="connsiteY5" fmla="*/ 333399 h 1775355"/>
              <a:gd name="connsiteX6" fmla="*/ 66656 w 1556091"/>
              <a:gd name="connsiteY6" fmla="*/ 465375 h 1775355"/>
              <a:gd name="connsiteX7" fmla="*/ 198631 w 1556091"/>
              <a:gd name="connsiteY7" fmla="*/ 531362 h 1775355"/>
              <a:gd name="connsiteX8" fmla="*/ 283473 w 1556091"/>
              <a:gd name="connsiteY8" fmla="*/ 616204 h 1775355"/>
              <a:gd name="connsiteX9" fmla="*/ 264619 w 1556091"/>
              <a:gd name="connsiteY9" fmla="*/ 851874 h 1775355"/>
              <a:gd name="connsiteX10" fmla="*/ 245765 w 1556091"/>
              <a:gd name="connsiteY10" fmla="*/ 1483470 h 1775355"/>
              <a:gd name="connsiteX11" fmla="*/ 330607 w 1556091"/>
              <a:gd name="connsiteY11" fmla="*/ 1756847 h 1775355"/>
              <a:gd name="connsiteX12" fmla="*/ 575704 w 1556091"/>
              <a:gd name="connsiteY12" fmla="*/ 1719140 h 1775355"/>
              <a:gd name="connsiteX13" fmla="*/ 698252 w 1556091"/>
              <a:gd name="connsiteY13" fmla="*/ 1464616 h 1775355"/>
              <a:gd name="connsiteX14" fmla="*/ 745386 w 1556091"/>
              <a:gd name="connsiteY14" fmla="*/ 1106397 h 1775355"/>
              <a:gd name="connsiteX15" fmla="*/ 820800 w 1556091"/>
              <a:gd name="connsiteY15" fmla="*/ 908434 h 1775355"/>
              <a:gd name="connsiteX16" fmla="*/ 1084751 w 1556091"/>
              <a:gd name="connsiteY16" fmla="*/ 804740 h 1775355"/>
              <a:gd name="connsiteX17" fmla="*/ 1273287 w 1556091"/>
              <a:gd name="connsiteY17" fmla="*/ 691618 h 1775355"/>
              <a:gd name="connsiteX18" fmla="*/ 1556091 w 1556091"/>
              <a:gd name="connsiteY18" fmla="*/ 465375 h 177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56091" h="1775355">
                <a:moveTo>
                  <a:pt x="1254433" y="126010"/>
                </a:moveTo>
                <a:cubicBezTo>
                  <a:pt x="1164093" y="125224"/>
                  <a:pt x="1073753" y="124438"/>
                  <a:pt x="971629" y="107156"/>
                </a:cubicBezTo>
                <a:cubicBezTo>
                  <a:pt x="869505" y="89873"/>
                  <a:pt x="735959" y="39597"/>
                  <a:pt x="641691" y="22315"/>
                </a:cubicBezTo>
                <a:cubicBezTo>
                  <a:pt x="547423" y="5032"/>
                  <a:pt x="495575" y="-5966"/>
                  <a:pt x="406021" y="3461"/>
                </a:cubicBezTo>
                <a:cubicBezTo>
                  <a:pt x="316467" y="12888"/>
                  <a:pt x="171922" y="23886"/>
                  <a:pt x="104363" y="78876"/>
                </a:cubicBezTo>
                <a:cubicBezTo>
                  <a:pt x="36804" y="133866"/>
                  <a:pt x="6952" y="268983"/>
                  <a:pt x="668" y="333399"/>
                </a:cubicBezTo>
                <a:cubicBezTo>
                  <a:pt x="-5616" y="397815"/>
                  <a:pt x="33662" y="432381"/>
                  <a:pt x="66656" y="465375"/>
                </a:cubicBezTo>
                <a:cubicBezTo>
                  <a:pt x="99650" y="498369"/>
                  <a:pt x="162495" y="506224"/>
                  <a:pt x="198631" y="531362"/>
                </a:cubicBezTo>
                <a:cubicBezTo>
                  <a:pt x="234767" y="556500"/>
                  <a:pt x="272475" y="562785"/>
                  <a:pt x="283473" y="616204"/>
                </a:cubicBezTo>
                <a:cubicBezTo>
                  <a:pt x="294471" y="669623"/>
                  <a:pt x="270904" y="707330"/>
                  <a:pt x="264619" y="851874"/>
                </a:cubicBezTo>
                <a:cubicBezTo>
                  <a:pt x="258334" y="996418"/>
                  <a:pt x="234767" y="1332641"/>
                  <a:pt x="245765" y="1483470"/>
                </a:cubicBezTo>
                <a:cubicBezTo>
                  <a:pt x="256763" y="1634299"/>
                  <a:pt x="275617" y="1717569"/>
                  <a:pt x="330607" y="1756847"/>
                </a:cubicBezTo>
                <a:cubicBezTo>
                  <a:pt x="385597" y="1796125"/>
                  <a:pt x="514430" y="1767845"/>
                  <a:pt x="575704" y="1719140"/>
                </a:cubicBezTo>
                <a:cubicBezTo>
                  <a:pt x="636978" y="1670435"/>
                  <a:pt x="669972" y="1566740"/>
                  <a:pt x="698252" y="1464616"/>
                </a:cubicBezTo>
                <a:cubicBezTo>
                  <a:pt x="726532" y="1362492"/>
                  <a:pt x="724961" y="1199094"/>
                  <a:pt x="745386" y="1106397"/>
                </a:cubicBezTo>
                <a:cubicBezTo>
                  <a:pt x="765811" y="1013700"/>
                  <a:pt x="764239" y="958710"/>
                  <a:pt x="820800" y="908434"/>
                </a:cubicBezTo>
                <a:cubicBezTo>
                  <a:pt x="877361" y="858158"/>
                  <a:pt x="1009337" y="840876"/>
                  <a:pt x="1084751" y="804740"/>
                </a:cubicBezTo>
                <a:cubicBezTo>
                  <a:pt x="1160165" y="768604"/>
                  <a:pt x="1194730" y="748179"/>
                  <a:pt x="1273287" y="691618"/>
                </a:cubicBezTo>
                <a:cubicBezTo>
                  <a:pt x="1351844" y="635057"/>
                  <a:pt x="1453967" y="550216"/>
                  <a:pt x="1556091" y="4653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ovéPole 38"/>
          <p:cNvSpPr txBox="1"/>
          <p:nvPr/>
        </p:nvSpPr>
        <p:spPr>
          <a:xfrm>
            <a:off x="1840951" y="1883363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cxnSp>
        <p:nvCxnSpPr>
          <p:cNvPr id="23" name="Přímá spojnice se šipkou 22"/>
          <p:cNvCxnSpPr/>
          <p:nvPr/>
        </p:nvCxnSpPr>
        <p:spPr>
          <a:xfrm flipH="1">
            <a:off x="1691523" y="3486781"/>
            <a:ext cx="50448" cy="13924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/>
          <p:cNvCxnSpPr/>
          <p:nvPr/>
        </p:nvCxnSpPr>
        <p:spPr>
          <a:xfrm flipV="1">
            <a:off x="1300157" y="3074527"/>
            <a:ext cx="5444" cy="13378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53"/>
          <p:cNvSpPr txBox="1"/>
          <p:nvPr/>
        </p:nvSpPr>
        <p:spPr>
          <a:xfrm>
            <a:off x="1086444" y="2050776"/>
            <a:ext cx="52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/>
              <a:t>1V</a:t>
            </a:r>
            <a:endParaRPr lang="cs-CZ" sz="2000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1623314" y="2305077"/>
            <a:ext cx="52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0</a:t>
            </a:r>
            <a:r>
              <a:rPr lang="cs-CZ" sz="2000" dirty="0" smtClean="0"/>
              <a:t>V</a:t>
            </a:r>
            <a:endParaRPr lang="cs-CZ" sz="2000" dirty="0"/>
          </a:p>
        </p:txBody>
      </p:sp>
      <p:sp>
        <p:nvSpPr>
          <p:cNvPr id="56" name="Volný tvar 55"/>
          <p:cNvSpPr/>
          <p:nvPr/>
        </p:nvSpPr>
        <p:spPr>
          <a:xfrm flipH="1" flipV="1">
            <a:off x="1483961" y="2236707"/>
            <a:ext cx="100022" cy="514644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bdélník 58"/>
          <p:cNvSpPr/>
          <p:nvPr/>
        </p:nvSpPr>
        <p:spPr>
          <a:xfrm>
            <a:off x="2932192" y="4097438"/>
            <a:ext cx="889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  <a:sym typeface="Symbol" panose="05050102010706020507" pitchFamily="18" charset="2"/>
              </a:rPr>
              <a:t></a:t>
            </a:r>
            <a:r>
              <a:rPr lang="en-US" dirty="0" smtClean="0">
                <a:solidFill>
                  <a:srgbClr val="0070C0"/>
                </a:solidFill>
                <a:sym typeface="Symbol" panose="05050102010706020507" pitchFamily="18" charset="2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sym typeface="Symbol" panose="05050102010706020507" pitchFamily="18" charset="2"/>
              </a:rPr>
              <a:t>roste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3" name="Obdélník 82"/>
          <p:cNvSpPr/>
          <p:nvPr/>
        </p:nvSpPr>
        <p:spPr>
          <a:xfrm>
            <a:off x="1573667" y="1625623"/>
            <a:ext cx="101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  <a:sym typeface="Symbol" panose="05050102010706020507" pitchFamily="18" charset="2"/>
              </a:rPr>
              <a:t>i = 10mA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13" name="Obrázek 1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2" y="4673217"/>
            <a:ext cx="1641665" cy="1641665"/>
          </a:xfrm>
          <a:prstGeom prst="rect">
            <a:avLst/>
          </a:prstGeom>
        </p:spPr>
      </p:pic>
      <p:sp>
        <p:nvSpPr>
          <p:cNvPr id="114" name="TextovéPole 113"/>
          <p:cNvSpPr txBox="1"/>
          <p:nvPr/>
        </p:nvSpPr>
        <p:spPr>
          <a:xfrm>
            <a:off x="1861588" y="5774769"/>
            <a:ext cx="28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–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116" name="Volný tvar 115"/>
          <p:cNvSpPr/>
          <p:nvPr/>
        </p:nvSpPr>
        <p:spPr>
          <a:xfrm>
            <a:off x="1691523" y="5269672"/>
            <a:ext cx="129346" cy="514644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Volný tvar 116"/>
          <p:cNvSpPr/>
          <p:nvPr/>
        </p:nvSpPr>
        <p:spPr>
          <a:xfrm>
            <a:off x="3935420" y="5146079"/>
            <a:ext cx="361949" cy="390525"/>
          </a:xfrm>
          <a:custGeom>
            <a:avLst/>
            <a:gdLst>
              <a:gd name="connsiteX0" fmla="*/ 0 w 459866"/>
              <a:gd name="connsiteY0" fmla="*/ 762000 h 762000"/>
              <a:gd name="connsiteX1" fmla="*/ 400050 w 459866"/>
              <a:gd name="connsiteY1" fmla="*/ 581025 h 762000"/>
              <a:gd name="connsiteX2" fmla="*/ 428625 w 459866"/>
              <a:gd name="connsiteY2" fmla="*/ 219075 h 762000"/>
              <a:gd name="connsiteX3" fmla="*/ 114300 w 459866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866" h="762000">
                <a:moveTo>
                  <a:pt x="0" y="762000"/>
                </a:moveTo>
                <a:cubicBezTo>
                  <a:pt x="164306" y="716756"/>
                  <a:pt x="328613" y="671512"/>
                  <a:pt x="400050" y="581025"/>
                </a:cubicBezTo>
                <a:cubicBezTo>
                  <a:pt x="471488" y="490537"/>
                  <a:pt x="476250" y="315912"/>
                  <a:pt x="428625" y="219075"/>
                </a:cubicBezTo>
                <a:cubicBezTo>
                  <a:pt x="381000" y="122238"/>
                  <a:pt x="247650" y="61119"/>
                  <a:pt x="11430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Volný tvar 117"/>
          <p:cNvSpPr/>
          <p:nvPr/>
        </p:nvSpPr>
        <p:spPr>
          <a:xfrm>
            <a:off x="1124274" y="5106722"/>
            <a:ext cx="800100" cy="303432"/>
          </a:xfrm>
          <a:custGeom>
            <a:avLst/>
            <a:gdLst>
              <a:gd name="connsiteX0" fmla="*/ 800100 w 800100"/>
              <a:gd name="connsiteY0" fmla="*/ 173892 h 303432"/>
              <a:gd name="connsiteX1" fmla="*/ 586740 w 800100"/>
              <a:gd name="connsiteY1" fmla="*/ 36732 h 303432"/>
              <a:gd name="connsiteX2" fmla="*/ 152400 w 800100"/>
              <a:gd name="connsiteY2" fmla="*/ 21492 h 303432"/>
              <a:gd name="connsiteX3" fmla="*/ 0 w 800100"/>
              <a:gd name="connsiteY3" fmla="*/ 303432 h 30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303432">
                <a:moveTo>
                  <a:pt x="800100" y="173892"/>
                </a:moveTo>
                <a:cubicBezTo>
                  <a:pt x="747395" y="118012"/>
                  <a:pt x="694690" y="62132"/>
                  <a:pt x="586740" y="36732"/>
                </a:cubicBezTo>
                <a:cubicBezTo>
                  <a:pt x="478790" y="11332"/>
                  <a:pt x="250190" y="-22958"/>
                  <a:pt x="152400" y="21492"/>
                </a:cubicBezTo>
                <a:cubicBezTo>
                  <a:pt x="54610" y="65942"/>
                  <a:pt x="27305" y="184687"/>
                  <a:pt x="0" y="303432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Přímá spojnice se šipkou 118"/>
          <p:cNvCxnSpPr/>
          <p:nvPr/>
        </p:nvCxnSpPr>
        <p:spPr>
          <a:xfrm>
            <a:off x="2324864" y="5151660"/>
            <a:ext cx="103616" cy="4371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Volný tvar 119"/>
          <p:cNvSpPr/>
          <p:nvPr/>
        </p:nvSpPr>
        <p:spPr>
          <a:xfrm>
            <a:off x="2384432" y="5178357"/>
            <a:ext cx="1704020" cy="243305"/>
          </a:xfrm>
          <a:custGeom>
            <a:avLst/>
            <a:gdLst>
              <a:gd name="connsiteX0" fmla="*/ 0 w 1704020"/>
              <a:gd name="connsiteY0" fmla="*/ 5102 h 243305"/>
              <a:gd name="connsiteX1" fmla="*/ 133350 w 1704020"/>
              <a:gd name="connsiteY1" fmla="*/ 33677 h 243305"/>
              <a:gd name="connsiteX2" fmla="*/ 385762 w 1704020"/>
              <a:gd name="connsiteY2" fmla="*/ 114640 h 243305"/>
              <a:gd name="connsiteX3" fmla="*/ 747712 w 1704020"/>
              <a:gd name="connsiteY3" fmla="*/ 224177 h 243305"/>
              <a:gd name="connsiteX4" fmla="*/ 1085850 w 1704020"/>
              <a:gd name="connsiteY4" fmla="*/ 243227 h 243305"/>
              <a:gd name="connsiteX5" fmla="*/ 1443037 w 1704020"/>
              <a:gd name="connsiteY5" fmla="*/ 224177 h 243305"/>
              <a:gd name="connsiteX6" fmla="*/ 1604962 w 1704020"/>
              <a:gd name="connsiteY6" fmla="*/ 195602 h 243305"/>
              <a:gd name="connsiteX7" fmla="*/ 1700212 w 1704020"/>
              <a:gd name="connsiteY7" fmla="*/ 167027 h 243305"/>
              <a:gd name="connsiteX8" fmla="*/ 1676400 w 1704020"/>
              <a:gd name="connsiteY8" fmla="*/ 143215 h 243305"/>
              <a:gd name="connsiteX9" fmla="*/ 1595437 w 1704020"/>
              <a:gd name="connsiteY9" fmla="*/ 90827 h 243305"/>
              <a:gd name="connsiteX10" fmla="*/ 1390650 w 1704020"/>
              <a:gd name="connsiteY10" fmla="*/ 38440 h 243305"/>
              <a:gd name="connsiteX11" fmla="*/ 1095375 w 1704020"/>
              <a:gd name="connsiteY11" fmla="*/ 340 h 243305"/>
              <a:gd name="connsiteX12" fmla="*/ 752475 w 1704020"/>
              <a:gd name="connsiteY12" fmla="*/ 24152 h 243305"/>
              <a:gd name="connsiteX13" fmla="*/ 485775 w 1704020"/>
              <a:gd name="connsiteY13" fmla="*/ 95590 h 24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04020" h="243305">
                <a:moveTo>
                  <a:pt x="0" y="5102"/>
                </a:moveTo>
                <a:cubicBezTo>
                  <a:pt x="34528" y="10261"/>
                  <a:pt x="69056" y="15421"/>
                  <a:pt x="133350" y="33677"/>
                </a:cubicBezTo>
                <a:cubicBezTo>
                  <a:pt x="197644" y="51933"/>
                  <a:pt x="385762" y="114640"/>
                  <a:pt x="385762" y="114640"/>
                </a:cubicBezTo>
                <a:cubicBezTo>
                  <a:pt x="488156" y="146390"/>
                  <a:pt x="631031" y="202746"/>
                  <a:pt x="747712" y="224177"/>
                </a:cubicBezTo>
                <a:cubicBezTo>
                  <a:pt x="864393" y="245608"/>
                  <a:pt x="969963" y="243227"/>
                  <a:pt x="1085850" y="243227"/>
                </a:cubicBezTo>
                <a:cubicBezTo>
                  <a:pt x="1201737" y="243227"/>
                  <a:pt x="1356518" y="232114"/>
                  <a:pt x="1443037" y="224177"/>
                </a:cubicBezTo>
                <a:cubicBezTo>
                  <a:pt x="1529556" y="216240"/>
                  <a:pt x="1562100" y="205127"/>
                  <a:pt x="1604962" y="195602"/>
                </a:cubicBezTo>
                <a:cubicBezTo>
                  <a:pt x="1647824" y="186077"/>
                  <a:pt x="1688306" y="175758"/>
                  <a:pt x="1700212" y="167027"/>
                </a:cubicBezTo>
                <a:cubicBezTo>
                  <a:pt x="1712118" y="158296"/>
                  <a:pt x="1693863" y="155915"/>
                  <a:pt x="1676400" y="143215"/>
                </a:cubicBezTo>
                <a:cubicBezTo>
                  <a:pt x="1658938" y="130515"/>
                  <a:pt x="1643062" y="108290"/>
                  <a:pt x="1595437" y="90827"/>
                </a:cubicBezTo>
                <a:cubicBezTo>
                  <a:pt x="1547812" y="73365"/>
                  <a:pt x="1473994" y="53521"/>
                  <a:pt x="1390650" y="38440"/>
                </a:cubicBezTo>
                <a:cubicBezTo>
                  <a:pt x="1307306" y="23359"/>
                  <a:pt x="1201737" y="2721"/>
                  <a:pt x="1095375" y="340"/>
                </a:cubicBezTo>
                <a:cubicBezTo>
                  <a:pt x="989013" y="-2041"/>
                  <a:pt x="854075" y="8277"/>
                  <a:pt x="752475" y="24152"/>
                </a:cubicBezTo>
                <a:cubicBezTo>
                  <a:pt x="650875" y="40027"/>
                  <a:pt x="568325" y="67808"/>
                  <a:pt x="485775" y="9559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Přímá spojnice se šipkou 120"/>
          <p:cNvCxnSpPr/>
          <p:nvPr/>
        </p:nvCxnSpPr>
        <p:spPr>
          <a:xfrm flipH="1">
            <a:off x="2453825" y="5496892"/>
            <a:ext cx="132396" cy="12706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Přímá spojnice se šipkou 121"/>
          <p:cNvCxnSpPr/>
          <p:nvPr/>
        </p:nvCxnSpPr>
        <p:spPr>
          <a:xfrm flipH="1">
            <a:off x="3056250" y="5173884"/>
            <a:ext cx="201841" cy="4371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Přímá spojnice se šipkou 122"/>
          <p:cNvCxnSpPr/>
          <p:nvPr/>
        </p:nvCxnSpPr>
        <p:spPr>
          <a:xfrm>
            <a:off x="3309073" y="5421584"/>
            <a:ext cx="161209" cy="28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Volný tvar 123"/>
          <p:cNvSpPr/>
          <p:nvPr/>
        </p:nvSpPr>
        <p:spPr>
          <a:xfrm>
            <a:off x="1300804" y="5501978"/>
            <a:ext cx="659876" cy="1204357"/>
          </a:xfrm>
          <a:custGeom>
            <a:avLst/>
            <a:gdLst>
              <a:gd name="connsiteX0" fmla="*/ 0 w 659876"/>
              <a:gd name="connsiteY0" fmla="*/ 16327 h 1204357"/>
              <a:gd name="connsiteX1" fmla="*/ 94268 w 659876"/>
              <a:gd name="connsiteY1" fmla="*/ 16327 h 1204357"/>
              <a:gd name="connsiteX2" fmla="*/ 103695 w 659876"/>
              <a:gd name="connsiteY2" fmla="*/ 186010 h 1204357"/>
              <a:gd name="connsiteX3" fmla="*/ 75415 w 659876"/>
              <a:gd name="connsiteY3" fmla="*/ 1053276 h 1204357"/>
              <a:gd name="connsiteX4" fmla="*/ 169683 w 659876"/>
              <a:gd name="connsiteY4" fmla="*/ 1204105 h 1204357"/>
              <a:gd name="connsiteX5" fmla="*/ 348792 w 659876"/>
              <a:gd name="connsiteY5" fmla="*/ 1072129 h 1204357"/>
              <a:gd name="connsiteX6" fmla="*/ 443060 w 659876"/>
              <a:gd name="connsiteY6" fmla="*/ 544228 h 1204357"/>
              <a:gd name="connsiteX7" fmla="*/ 659876 w 659876"/>
              <a:gd name="connsiteY7" fmla="*/ 289705 h 120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9876" h="1204357">
                <a:moveTo>
                  <a:pt x="0" y="16327"/>
                </a:moveTo>
                <a:cubicBezTo>
                  <a:pt x="38493" y="2187"/>
                  <a:pt x="76986" y="-11953"/>
                  <a:pt x="94268" y="16327"/>
                </a:cubicBezTo>
                <a:cubicBezTo>
                  <a:pt x="111550" y="44607"/>
                  <a:pt x="106837" y="13185"/>
                  <a:pt x="103695" y="186010"/>
                </a:cubicBezTo>
                <a:cubicBezTo>
                  <a:pt x="100553" y="358835"/>
                  <a:pt x="64417" y="883594"/>
                  <a:pt x="75415" y="1053276"/>
                </a:cubicBezTo>
                <a:cubicBezTo>
                  <a:pt x="86413" y="1222959"/>
                  <a:pt x="124120" y="1200963"/>
                  <a:pt x="169683" y="1204105"/>
                </a:cubicBezTo>
                <a:cubicBezTo>
                  <a:pt x="215246" y="1207247"/>
                  <a:pt x="303229" y="1182108"/>
                  <a:pt x="348792" y="1072129"/>
                </a:cubicBezTo>
                <a:cubicBezTo>
                  <a:pt x="394355" y="962150"/>
                  <a:pt x="391213" y="674632"/>
                  <a:pt x="443060" y="544228"/>
                </a:cubicBezTo>
                <a:cubicBezTo>
                  <a:pt x="494907" y="413824"/>
                  <a:pt x="577391" y="351764"/>
                  <a:pt x="659876" y="289705"/>
                </a:cubicBez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ál 124"/>
          <p:cNvSpPr/>
          <p:nvPr/>
        </p:nvSpPr>
        <p:spPr>
          <a:xfrm>
            <a:off x="1137056" y="5926384"/>
            <a:ext cx="480322" cy="480322"/>
          </a:xfrm>
          <a:prstGeom prst="ellipse">
            <a:avLst/>
          </a:prstGeom>
          <a:solidFill>
            <a:schemeClr val="bg1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Přímá spojnice se šipkou 125"/>
          <p:cNvCxnSpPr/>
          <p:nvPr/>
        </p:nvCxnSpPr>
        <p:spPr>
          <a:xfrm>
            <a:off x="989720" y="5926384"/>
            <a:ext cx="0" cy="610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ovéPole 126"/>
          <p:cNvSpPr txBox="1"/>
          <p:nvPr/>
        </p:nvSpPr>
        <p:spPr>
          <a:xfrm>
            <a:off x="9331" y="6006596"/>
            <a:ext cx="939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 smtClean="0"/>
              <a:t>u</a:t>
            </a:r>
            <a:r>
              <a:rPr lang="cs-CZ" sz="2000" baseline="-25000" dirty="0" err="1" smtClean="0"/>
              <a:t>z</a:t>
            </a:r>
            <a:r>
              <a:rPr lang="cs-CZ" sz="2000" dirty="0" smtClean="0"/>
              <a:t> </a:t>
            </a:r>
            <a:r>
              <a:rPr lang="en-US" sz="2000" dirty="0" smtClean="0"/>
              <a:t>&gt;1</a:t>
            </a:r>
            <a:r>
              <a:rPr lang="cs-CZ" sz="2000" dirty="0" smtClean="0"/>
              <a:t>V</a:t>
            </a:r>
            <a:endParaRPr lang="cs-CZ" sz="2000" dirty="0"/>
          </a:p>
        </p:txBody>
      </p:sp>
      <p:sp>
        <p:nvSpPr>
          <p:cNvPr id="128" name="Volný tvar 127"/>
          <p:cNvSpPr/>
          <p:nvPr/>
        </p:nvSpPr>
        <p:spPr>
          <a:xfrm>
            <a:off x="1045612" y="5034077"/>
            <a:ext cx="1556091" cy="1775355"/>
          </a:xfrm>
          <a:custGeom>
            <a:avLst/>
            <a:gdLst>
              <a:gd name="connsiteX0" fmla="*/ 1254433 w 1556091"/>
              <a:gd name="connsiteY0" fmla="*/ 126010 h 1775355"/>
              <a:gd name="connsiteX1" fmla="*/ 971629 w 1556091"/>
              <a:gd name="connsiteY1" fmla="*/ 107156 h 1775355"/>
              <a:gd name="connsiteX2" fmla="*/ 641691 w 1556091"/>
              <a:gd name="connsiteY2" fmla="*/ 22315 h 1775355"/>
              <a:gd name="connsiteX3" fmla="*/ 406021 w 1556091"/>
              <a:gd name="connsiteY3" fmla="*/ 3461 h 1775355"/>
              <a:gd name="connsiteX4" fmla="*/ 104363 w 1556091"/>
              <a:gd name="connsiteY4" fmla="*/ 78876 h 1775355"/>
              <a:gd name="connsiteX5" fmla="*/ 668 w 1556091"/>
              <a:gd name="connsiteY5" fmla="*/ 333399 h 1775355"/>
              <a:gd name="connsiteX6" fmla="*/ 66656 w 1556091"/>
              <a:gd name="connsiteY6" fmla="*/ 465375 h 1775355"/>
              <a:gd name="connsiteX7" fmla="*/ 198631 w 1556091"/>
              <a:gd name="connsiteY7" fmla="*/ 531362 h 1775355"/>
              <a:gd name="connsiteX8" fmla="*/ 283473 w 1556091"/>
              <a:gd name="connsiteY8" fmla="*/ 616204 h 1775355"/>
              <a:gd name="connsiteX9" fmla="*/ 264619 w 1556091"/>
              <a:gd name="connsiteY9" fmla="*/ 851874 h 1775355"/>
              <a:gd name="connsiteX10" fmla="*/ 245765 w 1556091"/>
              <a:gd name="connsiteY10" fmla="*/ 1483470 h 1775355"/>
              <a:gd name="connsiteX11" fmla="*/ 330607 w 1556091"/>
              <a:gd name="connsiteY11" fmla="*/ 1756847 h 1775355"/>
              <a:gd name="connsiteX12" fmla="*/ 575704 w 1556091"/>
              <a:gd name="connsiteY12" fmla="*/ 1719140 h 1775355"/>
              <a:gd name="connsiteX13" fmla="*/ 698252 w 1556091"/>
              <a:gd name="connsiteY13" fmla="*/ 1464616 h 1775355"/>
              <a:gd name="connsiteX14" fmla="*/ 745386 w 1556091"/>
              <a:gd name="connsiteY14" fmla="*/ 1106397 h 1775355"/>
              <a:gd name="connsiteX15" fmla="*/ 820800 w 1556091"/>
              <a:gd name="connsiteY15" fmla="*/ 908434 h 1775355"/>
              <a:gd name="connsiteX16" fmla="*/ 1084751 w 1556091"/>
              <a:gd name="connsiteY16" fmla="*/ 804740 h 1775355"/>
              <a:gd name="connsiteX17" fmla="*/ 1273287 w 1556091"/>
              <a:gd name="connsiteY17" fmla="*/ 691618 h 1775355"/>
              <a:gd name="connsiteX18" fmla="*/ 1556091 w 1556091"/>
              <a:gd name="connsiteY18" fmla="*/ 465375 h 177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56091" h="1775355">
                <a:moveTo>
                  <a:pt x="1254433" y="126010"/>
                </a:moveTo>
                <a:cubicBezTo>
                  <a:pt x="1164093" y="125224"/>
                  <a:pt x="1073753" y="124438"/>
                  <a:pt x="971629" y="107156"/>
                </a:cubicBezTo>
                <a:cubicBezTo>
                  <a:pt x="869505" y="89873"/>
                  <a:pt x="735959" y="39597"/>
                  <a:pt x="641691" y="22315"/>
                </a:cubicBezTo>
                <a:cubicBezTo>
                  <a:pt x="547423" y="5032"/>
                  <a:pt x="495575" y="-5966"/>
                  <a:pt x="406021" y="3461"/>
                </a:cubicBezTo>
                <a:cubicBezTo>
                  <a:pt x="316467" y="12888"/>
                  <a:pt x="171922" y="23886"/>
                  <a:pt x="104363" y="78876"/>
                </a:cubicBezTo>
                <a:cubicBezTo>
                  <a:pt x="36804" y="133866"/>
                  <a:pt x="6952" y="268983"/>
                  <a:pt x="668" y="333399"/>
                </a:cubicBezTo>
                <a:cubicBezTo>
                  <a:pt x="-5616" y="397815"/>
                  <a:pt x="33662" y="432381"/>
                  <a:pt x="66656" y="465375"/>
                </a:cubicBezTo>
                <a:cubicBezTo>
                  <a:pt x="99650" y="498369"/>
                  <a:pt x="162495" y="506224"/>
                  <a:pt x="198631" y="531362"/>
                </a:cubicBezTo>
                <a:cubicBezTo>
                  <a:pt x="234767" y="556500"/>
                  <a:pt x="272475" y="562785"/>
                  <a:pt x="283473" y="616204"/>
                </a:cubicBezTo>
                <a:cubicBezTo>
                  <a:pt x="294471" y="669623"/>
                  <a:pt x="270904" y="707330"/>
                  <a:pt x="264619" y="851874"/>
                </a:cubicBezTo>
                <a:cubicBezTo>
                  <a:pt x="258334" y="996418"/>
                  <a:pt x="234767" y="1332641"/>
                  <a:pt x="245765" y="1483470"/>
                </a:cubicBezTo>
                <a:cubicBezTo>
                  <a:pt x="256763" y="1634299"/>
                  <a:pt x="275617" y="1717569"/>
                  <a:pt x="330607" y="1756847"/>
                </a:cubicBezTo>
                <a:cubicBezTo>
                  <a:pt x="385597" y="1796125"/>
                  <a:pt x="514430" y="1767845"/>
                  <a:pt x="575704" y="1719140"/>
                </a:cubicBezTo>
                <a:cubicBezTo>
                  <a:pt x="636978" y="1670435"/>
                  <a:pt x="669972" y="1566740"/>
                  <a:pt x="698252" y="1464616"/>
                </a:cubicBezTo>
                <a:cubicBezTo>
                  <a:pt x="726532" y="1362492"/>
                  <a:pt x="724961" y="1199094"/>
                  <a:pt x="745386" y="1106397"/>
                </a:cubicBezTo>
                <a:cubicBezTo>
                  <a:pt x="765811" y="1013700"/>
                  <a:pt x="764239" y="958710"/>
                  <a:pt x="820800" y="908434"/>
                </a:cubicBezTo>
                <a:cubicBezTo>
                  <a:pt x="877361" y="858158"/>
                  <a:pt x="1009337" y="840876"/>
                  <a:pt x="1084751" y="804740"/>
                </a:cubicBezTo>
                <a:cubicBezTo>
                  <a:pt x="1160165" y="768604"/>
                  <a:pt x="1194730" y="748179"/>
                  <a:pt x="1273287" y="691618"/>
                </a:cubicBezTo>
                <a:cubicBezTo>
                  <a:pt x="1351844" y="635057"/>
                  <a:pt x="1453967" y="550216"/>
                  <a:pt x="1556091" y="4653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ovéPole 128"/>
          <p:cNvSpPr txBox="1"/>
          <p:nvPr/>
        </p:nvSpPr>
        <p:spPr>
          <a:xfrm>
            <a:off x="1840951" y="4912992"/>
            <a:ext cx="33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+</a:t>
            </a:r>
            <a:endParaRPr lang="cs-CZ" sz="2000" dirty="0"/>
          </a:p>
        </p:txBody>
      </p:sp>
      <p:cxnSp>
        <p:nvCxnSpPr>
          <p:cNvPr id="130" name="Přímá spojnice se šipkou 129"/>
          <p:cNvCxnSpPr/>
          <p:nvPr/>
        </p:nvCxnSpPr>
        <p:spPr>
          <a:xfrm flipH="1">
            <a:off x="1691523" y="6516410"/>
            <a:ext cx="50448" cy="13924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Přímá spojnice se šipkou 130"/>
          <p:cNvCxnSpPr/>
          <p:nvPr/>
        </p:nvCxnSpPr>
        <p:spPr>
          <a:xfrm flipV="1">
            <a:off x="1300157" y="6104156"/>
            <a:ext cx="5444" cy="13378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ovéPole 131"/>
          <p:cNvSpPr txBox="1"/>
          <p:nvPr/>
        </p:nvSpPr>
        <p:spPr>
          <a:xfrm>
            <a:off x="1086444" y="5080405"/>
            <a:ext cx="52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u</a:t>
            </a:r>
            <a:r>
              <a:rPr lang="cs-CZ" sz="2000" baseline="-25000" dirty="0"/>
              <a:t>ž</a:t>
            </a:r>
          </a:p>
        </p:txBody>
      </p:sp>
      <p:sp>
        <p:nvSpPr>
          <p:cNvPr id="133" name="TextovéPole 132"/>
          <p:cNvSpPr txBox="1"/>
          <p:nvPr/>
        </p:nvSpPr>
        <p:spPr>
          <a:xfrm>
            <a:off x="1623313" y="5287081"/>
            <a:ext cx="697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u</a:t>
            </a:r>
            <a:r>
              <a:rPr lang="en-US" sz="2000" baseline="-25000" dirty="0" err="1" smtClean="0"/>
              <a:t>ind</a:t>
            </a:r>
            <a:endParaRPr lang="cs-CZ" sz="2000" baseline="-25000" dirty="0"/>
          </a:p>
        </p:txBody>
      </p:sp>
      <p:sp>
        <p:nvSpPr>
          <p:cNvPr id="134" name="Volný tvar 133"/>
          <p:cNvSpPr/>
          <p:nvPr/>
        </p:nvSpPr>
        <p:spPr>
          <a:xfrm flipH="1" flipV="1">
            <a:off x="1483961" y="5266336"/>
            <a:ext cx="100022" cy="514644"/>
          </a:xfrm>
          <a:custGeom>
            <a:avLst/>
            <a:gdLst>
              <a:gd name="connsiteX0" fmla="*/ 200044 w 200044"/>
              <a:gd name="connsiteY0" fmla="*/ 0 h 561975"/>
              <a:gd name="connsiteX1" fmla="*/ 19 w 200044"/>
              <a:gd name="connsiteY1" fmla="*/ 228600 h 561975"/>
              <a:gd name="connsiteX2" fmla="*/ 190519 w 200044"/>
              <a:gd name="connsiteY2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44" h="561975">
                <a:moveTo>
                  <a:pt x="200044" y="0"/>
                </a:moveTo>
                <a:cubicBezTo>
                  <a:pt x="100825" y="67469"/>
                  <a:pt x="1606" y="134938"/>
                  <a:pt x="19" y="228600"/>
                </a:cubicBezTo>
                <a:cubicBezTo>
                  <a:pt x="-1568" y="322262"/>
                  <a:pt x="94475" y="442118"/>
                  <a:pt x="190519" y="561975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bdélník 134"/>
          <p:cNvSpPr/>
          <p:nvPr/>
        </p:nvSpPr>
        <p:spPr>
          <a:xfrm>
            <a:off x="1389401" y="4646901"/>
            <a:ext cx="770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  <a:sym typeface="Symbol" panose="05050102010706020507" pitchFamily="18" charset="2"/>
              </a:rPr>
              <a:t>i</a:t>
            </a:r>
            <a:r>
              <a:rPr lang="en-US" dirty="0" smtClean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roste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37" name="Objekt 1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213643"/>
              </p:ext>
            </p:extLst>
          </p:nvPr>
        </p:nvGraphicFramePr>
        <p:xfrm>
          <a:off x="6588125" y="4220970"/>
          <a:ext cx="1702132" cy="109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1" name="Equation" r:id="rId7" imgW="609480" imgH="393480" progId="Equation.DSMT4">
                  <p:embed/>
                </p:oleObj>
              </mc:Choice>
              <mc:Fallback>
                <p:oleObj name="Equation" r:id="rId7" imgW="609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88125" y="4220970"/>
                        <a:ext cx="1702132" cy="1099293"/>
                      </a:xfrm>
                      <a:prstGeom prst="rect">
                        <a:avLst/>
                      </a:prstGeom>
                      <a:ln w="63500" cmpd="dbl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Obdélník 137"/>
          <p:cNvSpPr/>
          <p:nvPr/>
        </p:nvSpPr>
        <p:spPr>
          <a:xfrm>
            <a:off x="8420635" y="4519936"/>
            <a:ext cx="628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sym typeface="Symbol" panose="05050102010706020507" pitchFamily="18" charset="2"/>
              </a:rPr>
              <a:t>&gt; 0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45" name="TextovéPole 144"/>
          <p:cNvSpPr txBox="1"/>
          <p:nvPr/>
        </p:nvSpPr>
        <p:spPr>
          <a:xfrm>
            <a:off x="-2" y="3731709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Napětí zdroje </a:t>
            </a:r>
            <a:r>
              <a:rPr lang="cs-CZ" sz="2000" i="1" dirty="0" err="1" smtClean="0"/>
              <a:t>U</a:t>
            </a:r>
            <a:r>
              <a:rPr lang="cs-CZ" sz="2000" i="1" baseline="-25000" dirty="0" err="1" smtClean="0"/>
              <a:t>z</a:t>
            </a:r>
            <a:r>
              <a:rPr lang="cs-CZ" sz="2000" i="1" dirty="0" smtClean="0"/>
              <a:t> budeme postupně zvyšovat.</a:t>
            </a:r>
            <a:r>
              <a:rPr lang="en-US" sz="2000" i="1" dirty="0" smtClean="0"/>
              <a:t> </a:t>
            </a:r>
            <a:r>
              <a:rPr lang="cs-CZ" sz="2000" i="1" dirty="0" smtClean="0"/>
              <a:t>Proud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roste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tok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roste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u</a:t>
            </a:r>
            <a:r>
              <a:rPr lang="en-US" sz="2000" i="1" baseline="-25000" dirty="0" err="1" smtClean="0"/>
              <a:t>ind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&gt;</a:t>
            </a:r>
            <a:r>
              <a:rPr lang="cs-CZ" sz="2000" dirty="0" smtClean="0"/>
              <a:t> </a:t>
            </a:r>
            <a:r>
              <a:rPr lang="en-US" sz="2000" dirty="0" smtClean="0"/>
              <a:t>0</a:t>
            </a:r>
            <a:r>
              <a:rPr lang="en-US" sz="2000" i="1" dirty="0" smtClean="0"/>
              <a:t>.</a:t>
            </a:r>
            <a:endParaRPr lang="cs-CZ" sz="2000" i="1" dirty="0"/>
          </a:p>
        </p:txBody>
      </p:sp>
      <p:sp>
        <p:nvSpPr>
          <p:cNvPr id="146" name="Obdélník 145"/>
          <p:cNvSpPr/>
          <p:nvPr/>
        </p:nvSpPr>
        <p:spPr>
          <a:xfrm>
            <a:off x="4795822" y="5132195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/>
              <a:t>u</a:t>
            </a:r>
            <a:r>
              <a:rPr lang="cs-CZ" sz="2400" i="1" baseline="-25000" dirty="0"/>
              <a:t>ž</a:t>
            </a:r>
            <a:r>
              <a:rPr lang="en-US" sz="2400" i="1" baseline="-25000" dirty="0" smtClean="0"/>
              <a:t> </a:t>
            </a:r>
            <a:r>
              <a:rPr lang="cs-CZ" sz="2400" dirty="0" smtClean="0"/>
              <a:t>= </a:t>
            </a:r>
            <a:r>
              <a:rPr lang="cs-CZ" sz="2400" i="1" dirty="0" err="1"/>
              <a:t>u</a:t>
            </a:r>
            <a:r>
              <a:rPr lang="cs-CZ" sz="2400" i="1" baseline="-25000" dirty="0" err="1" smtClean="0"/>
              <a:t>z</a:t>
            </a:r>
            <a:r>
              <a:rPr lang="cs-CZ" sz="2400" dirty="0" err="1" smtClean="0"/>
              <a:t>-</a:t>
            </a:r>
            <a:r>
              <a:rPr lang="cs-CZ" sz="2400" i="1" dirty="0" err="1" smtClean="0"/>
              <a:t>u</a:t>
            </a:r>
            <a:r>
              <a:rPr lang="cs-CZ" sz="2400" i="1" baseline="-25000" dirty="0" err="1" smtClean="0"/>
              <a:t>ind</a:t>
            </a:r>
            <a:r>
              <a:rPr lang="cs-CZ" sz="2400" dirty="0" smtClean="0"/>
              <a:t> </a:t>
            </a:r>
            <a:endParaRPr lang="cs-CZ" sz="2400" i="1" dirty="0"/>
          </a:p>
        </p:txBody>
      </p:sp>
      <p:sp>
        <p:nvSpPr>
          <p:cNvPr id="147" name="TextovéPole 146"/>
          <p:cNvSpPr txBox="1"/>
          <p:nvPr/>
        </p:nvSpPr>
        <p:spPr>
          <a:xfrm>
            <a:off x="6585259" y="5482119"/>
            <a:ext cx="1241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zvětšilo se</a:t>
            </a:r>
            <a:endParaRPr lang="cs-CZ" sz="2000" i="1" dirty="0"/>
          </a:p>
        </p:txBody>
      </p:sp>
      <p:sp>
        <p:nvSpPr>
          <p:cNvPr id="148" name="TextovéPole 147"/>
          <p:cNvSpPr txBox="1"/>
          <p:nvPr/>
        </p:nvSpPr>
        <p:spPr>
          <a:xfrm>
            <a:off x="5310943" y="5655415"/>
            <a:ext cx="1241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zvětšilo se</a:t>
            </a:r>
            <a:endParaRPr lang="cs-CZ" sz="2000" i="1" dirty="0"/>
          </a:p>
        </p:txBody>
      </p:sp>
      <p:cxnSp>
        <p:nvCxnSpPr>
          <p:cNvPr id="150" name="Přímá spojnice se šipkou 149"/>
          <p:cNvCxnSpPr>
            <a:endCxn id="146" idx="2"/>
          </p:cNvCxnSpPr>
          <p:nvPr/>
        </p:nvCxnSpPr>
        <p:spPr>
          <a:xfrm flipH="1" flipV="1">
            <a:off x="5555004" y="5593860"/>
            <a:ext cx="45930" cy="142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Přímá spojnice se šipkou 151"/>
          <p:cNvCxnSpPr/>
          <p:nvPr/>
        </p:nvCxnSpPr>
        <p:spPr>
          <a:xfrm flipH="1" flipV="1">
            <a:off x="6173326" y="5593860"/>
            <a:ext cx="378736" cy="101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Přímá spojnice se šipkou 152"/>
          <p:cNvCxnSpPr/>
          <p:nvPr/>
        </p:nvCxnSpPr>
        <p:spPr>
          <a:xfrm flipH="1" flipV="1">
            <a:off x="4985190" y="5624039"/>
            <a:ext cx="53579" cy="366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ovéPole 155"/>
          <p:cNvSpPr txBox="1"/>
          <p:nvPr/>
        </p:nvSpPr>
        <p:spPr>
          <a:xfrm>
            <a:off x="3531763" y="5981803"/>
            <a:ext cx="1838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zvětšilo se málo</a:t>
            </a:r>
            <a:endParaRPr lang="cs-CZ" sz="2000" i="1" dirty="0"/>
          </a:p>
        </p:txBody>
      </p:sp>
      <p:cxnSp>
        <p:nvCxnSpPr>
          <p:cNvPr id="157" name="Přímá spojnice se šipkou 156"/>
          <p:cNvCxnSpPr/>
          <p:nvPr/>
        </p:nvCxnSpPr>
        <p:spPr>
          <a:xfrm flipV="1">
            <a:off x="5302961" y="6199168"/>
            <a:ext cx="48930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Obdélník 158"/>
          <p:cNvSpPr/>
          <p:nvPr/>
        </p:nvSpPr>
        <p:spPr>
          <a:xfrm>
            <a:off x="5814663" y="6014782"/>
            <a:ext cx="1467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smtClean="0">
                <a:solidFill>
                  <a:srgbClr val="FF0000"/>
                </a:solidFill>
                <a:sym typeface="Symbol" panose="05050102010706020507" pitchFamily="18" charset="2"/>
              </a:rPr>
              <a:t>i</a:t>
            </a:r>
            <a:r>
              <a:rPr lang="en-US" dirty="0" smtClean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cs-CZ" dirty="0" smtClean="0">
                <a:solidFill>
                  <a:srgbClr val="FF0000"/>
                </a:solidFill>
                <a:sym typeface="Symbol" panose="05050102010706020507" pitchFamily="18" charset="2"/>
              </a:rPr>
              <a:t>tolik neroste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0" name="TextovéPole 159"/>
          <p:cNvSpPr txBox="1"/>
          <p:nvPr/>
        </p:nvSpPr>
        <p:spPr>
          <a:xfrm>
            <a:off x="1960681" y="6428361"/>
            <a:ext cx="7088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</a:rPr>
              <a:t>Smyčka se brání růstu toku: vytvoří </a:t>
            </a:r>
            <a:r>
              <a:rPr lang="cs-CZ" sz="2000" i="1" dirty="0" err="1" smtClean="0">
                <a:solidFill>
                  <a:srgbClr val="FF0000"/>
                </a:solidFill>
              </a:rPr>
              <a:t>u</a:t>
            </a:r>
            <a:r>
              <a:rPr lang="cs-CZ" sz="2000" i="1" baseline="-25000" dirty="0" err="1" smtClean="0">
                <a:solidFill>
                  <a:srgbClr val="FF0000"/>
                </a:solidFill>
              </a:rPr>
              <a:t>ind</a:t>
            </a:r>
            <a:r>
              <a:rPr lang="cs-CZ" sz="2000" i="1" dirty="0" smtClean="0">
                <a:solidFill>
                  <a:srgbClr val="FF0000"/>
                </a:solidFill>
              </a:rPr>
              <a:t>, které působí proti růstu i.</a:t>
            </a:r>
            <a:endParaRPr lang="cs-CZ" sz="2000" i="1" dirty="0">
              <a:solidFill>
                <a:srgbClr val="FF0000"/>
              </a:solidFill>
            </a:endParaRPr>
          </a:p>
        </p:txBody>
      </p:sp>
      <p:sp>
        <p:nvSpPr>
          <p:cNvPr id="161" name="TextovéPole 160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Faraday</a:t>
            </a:r>
            <a:r>
              <a:rPr lang="cs-CZ" sz="2800" i="1" dirty="0" err="1" smtClean="0"/>
              <a:t>ův</a:t>
            </a:r>
            <a:r>
              <a:rPr lang="cs-CZ" sz="2800" i="1" dirty="0" smtClean="0"/>
              <a:t> indukční zákon</a:t>
            </a:r>
            <a:endParaRPr lang="cs-CZ" sz="2800" i="1" dirty="0"/>
          </a:p>
        </p:txBody>
      </p:sp>
      <p:sp>
        <p:nvSpPr>
          <p:cNvPr id="69" name="TextovéPole 68"/>
          <p:cNvSpPr txBox="1"/>
          <p:nvPr/>
        </p:nvSpPr>
        <p:spPr>
          <a:xfrm>
            <a:off x="4974698" y="2486745"/>
            <a:ext cx="3539550" cy="954107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“</a:t>
            </a:r>
            <a:r>
              <a:rPr lang="cs-CZ" sz="2800" i="1" dirty="0" smtClean="0"/>
              <a:t>auto</a:t>
            </a:r>
            <a:r>
              <a:rPr lang="en-US" sz="2800" i="1" dirty="0" err="1" smtClean="0"/>
              <a:t>imunitn</a:t>
            </a:r>
            <a:r>
              <a:rPr lang="cs-CZ" sz="2800" i="1" dirty="0" smtClean="0"/>
              <a:t>í reakce</a:t>
            </a:r>
            <a:br>
              <a:rPr lang="cs-CZ" sz="2800" i="1" dirty="0" smtClean="0"/>
            </a:br>
            <a:r>
              <a:rPr lang="cs-CZ" sz="2800" i="1" dirty="0" smtClean="0"/>
              <a:t> smyčky “</a:t>
            </a:r>
            <a:endParaRPr lang="cs-CZ" sz="2800" i="1" dirty="0"/>
          </a:p>
        </p:txBody>
      </p:sp>
      <p:sp>
        <p:nvSpPr>
          <p:cNvPr id="70" name="Volný tvar 69"/>
          <p:cNvSpPr/>
          <p:nvPr/>
        </p:nvSpPr>
        <p:spPr>
          <a:xfrm>
            <a:off x="3648697" y="4529880"/>
            <a:ext cx="152924" cy="857839"/>
          </a:xfrm>
          <a:custGeom>
            <a:avLst/>
            <a:gdLst>
              <a:gd name="connsiteX0" fmla="*/ 152924 w 152924"/>
              <a:gd name="connsiteY0" fmla="*/ 0 h 857839"/>
              <a:gd name="connsiteX1" fmla="*/ 20948 w 152924"/>
              <a:gd name="connsiteY1" fmla="*/ 518474 h 857839"/>
              <a:gd name="connsiteX2" fmla="*/ 2095 w 152924"/>
              <a:gd name="connsiteY2" fmla="*/ 857839 h 85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924" h="857839">
                <a:moveTo>
                  <a:pt x="152924" y="0"/>
                </a:moveTo>
                <a:cubicBezTo>
                  <a:pt x="99505" y="187750"/>
                  <a:pt x="46086" y="375501"/>
                  <a:pt x="20948" y="518474"/>
                </a:cubicBezTo>
                <a:cubicBezTo>
                  <a:pt x="-4190" y="661447"/>
                  <a:pt x="-1048" y="759643"/>
                  <a:pt x="2095" y="857839"/>
                </a:cubicBezTo>
              </a:path>
            </a:pathLst>
          </a:cu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Volný tvar 70"/>
          <p:cNvSpPr/>
          <p:nvPr/>
        </p:nvSpPr>
        <p:spPr>
          <a:xfrm>
            <a:off x="3028623" y="4539306"/>
            <a:ext cx="179109" cy="838986"/>
          </a:xfrm>
          <a:custGeom>
            <a:avLst/>
            <a:gdLst>
              <a:gd name="connsiteX0" fmla="*/ 0 w 179109"/>
              <a:gd name="connsiteY0" fmla="*/ 0 h 838986"/>
              <a:gd name="connsiteX1" fmla="*/ 131975 w 179109"/>
              <a:gd name="connsiteY1" fmla="*/ 395926 h 838986"/>
              <a:gd name="connsiteX2" fmla="*/ 179109 w 179109"/>
              <a:gd name="connsiteY2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109" h="838986">
                <a:moveTo>
                  <a:pt x="0" y="0"/>
                </a:moveTo>
                <a:cubicBezTo>
                  <a:pt x="51062" y="128047"/>
                  <a:pt x="102124" y="256095"/>
                  <a:pt x="131975" y="395926"/>
                </a:cubicBezTo>
                <a:cubicBezTo>
                  <a:pt x="161826" y="535757"/>
                  <a:pt x="179109" y="838986"/>
                  <a:pt x="179109" y="838986"/>
                </a:cubicBezTo>
              </a:path>
            </a:pathLst>
          </a:cu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Volný tvar 71"/>
          <p:cNvSpPr/>
          <p:nvPr/>
        </p:nvSpPr>
        <p:spPr>
          <a:xfrm>
            <a:off x="3650792" y="5670523"/>
            <a:ext cx="28280" cy="433633"/>
          </a:xfrm>
          <a:custGeom>
            <a:avLst/>
            <a:gdLst>
              <a:gd name="connsiteX0" fmla="*/ 0 w 28280"/>
              <a:gd name="connsiteY0" fmla="*/ 0 h 433633"/>
              <a:gd name="connsiteX1" fmla="*/ 9427 w 28280"/>
              <a:gd name="connsiteY1" fmla="*/ 216816 h 433633"/>
              <a:gd name="connsiteX2" fmla="*/ 28280 w 28280"/>
              <a:gd name="connsiteY2" fmla="*/ 433633 h 43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0" h="433633">
                <a:moveTo>
                  <a:pt x="0" y="0"/>
                </a:moveTo>
                <a:cubicBezTo>
                  <a:pt x="2357" y="72272"/>
                  <a:pt x="4714" y="144544"/>
                  <a:pt x="9427" y="216816"/>
                </a:cubicBezTo>
                <a:cubicBezTo>
                  <a:pt x="14140" y="289088"/>
                  <a:pt x="28280" y="433633"/>
                  <a:pt x="28280" y="433633"/>
                </a:cubicBezTo>
              </a:path>
            </a:pathLst>
          </a:custGeom>
          <a:noFill/>
          <a:ln w="44450">
            <a:solidFill>
              <a:srgbClr val="FFC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Volný tvar 72"/>
          <p:cNvSpPr/>
          <p:nvPr/>
        </p:nvSpPr>
        <p:spPr>
          <a:xfrm>
            <a:off x="3160598" y="5642242"/>
            <a:ext cx="29115" cy="386499"/>
          </a:xfrm>
          <a:custGeom>
            <a:avLst/>
            <a:gdLst>
              <a:gd name="connsiteX0" fmla="*/ 18854 w 29115"/>
              <a:gd name="connsiteY0" fmla="*/ 0 h 386499"/>
              <a:gd name="connsiteX1" fmla="*/ 28280 w 29115"/>
              <a:gd name="connsiteY1" fmla="*/ 216817 h 386499"/>
              <a:gd name="connsiteX2" fmla="*/ 0 w 29115"/>
              <a:gd name="connsiteY2" fmla="*/ 386499 h 38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15" h="386499">
                <a:moveTo>
                  <a:pt x="18854" y="0"/>
                </a:moveTo>
                <a:cubicBezTo>
                  <a:pt x="25138" y="76200"/>
                  <a:pt x="31422" y="152401"/>
                  <a:pt x="28280" y="216817"/>
                </a:cubicBezTo>
                <a:cubicBezTo>
                  <a:pt x="25138" y="281234"/>
                  <a:pt x="12569" y="333866"/>
                  <a:pt x="0" y="386499"/>
                </a:cubicBezTo>
              </a:path>
            </a:pathLst>
          </a:custGeom>
          <a:noFill/>
          <a:ln w="44450">
            <a:solidFill>
              <a:srgbClr val="FFC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Přímá spojnice se šipkou 74"/>
          <p:cNvCxnSpPr/>
          <p:nvPr/>
        </p:nvCxnSpPr>
        <p:spPr>
          <a:xfrm flipH="1">
            <a:off x="3679072" y="5339918"/>
            <a:ext cx="161209" cy="2845"/>
          </a:xfrm>
          <a:prstGeom prst="straightConnector1">
            <a:avLst/>
          </a:prstGeom>
          <a:ln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olný tvar 5"/>
          <p:cNvSpPr/>
          <p:nvPr/>
        </p:nvSpPr>
        <p:spPr>
          <a:xfrm>
            <a:off x="3705225" y="5248275"/>
            <a:ext cx="222955" cy="90488"/>
          </a:xfrm>
          <a:custGeom>
            <a:avLst/>
            <a:gdLst>
              <a:gd name="connsiteX0" fmla="*/ 119063 w 222955"/>
              <a:gd name="connsiteY0" fmla="*/ 90488 h 90488"/>
              <a:gd name="connsiteX1" fmla="*/ 209550 w 222955"/>
              <a:gd name="connsiteY1" fmla="*/ 80963 h 90488"/>
              <a:gd name="connsiteX2" fmla="*/ 200025 w 222955"/>
              <a:gd name="connsiteY2" fmla="*/ 33338 h 90488"/>
              <a:gd name="connsiteX3" fmla="*/ 0 w 222955"/>
              <a:gd name="connsiteY3" fmla="*/ 0 h 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955" h="90488">
                <a:moveTo>
                  <a:pt x="119063" y="90488"/>
                </a:moveTo>
                <a:cubicBezTo>
                  <a:pt x="157559" y="90488"/>
                  <a:pt x="196056" y="90488"/>
                  <a:pt x="209550" y="80963"/>
                </a:cubicBezTo>
                <a:cubicBezTo>
                  <a:pt x="223044" y="71438"/>
                  <a:pt x="234950" y="46832"/>
                  <a:pt x="200025" y="33338"/>
                </a:cubicBezTo>
                <a:cubicBezTo>
                  <a:pt x="165100" y="19844"/>
                  <a:pt x="82550" y="9922"/>
                  <a:pt x="0" y="0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38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TextovéPole 24"/>
          <p:cNvSpPr txBox="1"/>
          <p:nvPr/>
        </p:nvSpPr>
        <p:spPr>
          <a:xfrm>
            <a:off x="0" y="53975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 smtClean="0"/>
              <a:t>Induktor</a:t>
            </a:r>
            <a:endParaRPr lang="cs-CZ" sz="2800" i="1" dirty="0"/>
          </a:p>
        </p:txBody>
      </p:sp>
      <p:pic>
        <p:nvPicPr>
          <p:cNvPr id="27" name="Picture 6" descr="Výsledek obrázku pro toroi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2" y="1654334"/>
            <a:ext cx="338137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092" y="1654334"/>
            <a:ext cx="31242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Ovál 28"/>
          <p:cNvSpPr>
            <a:spLocks noChangeAspect="1"/>
          </p:cNvSpPr>
          <p:nvPr/>
        </p:nvSpPr>
        <p:spPr>
          <a:xfrm>
            <a:off x="5505374" y="2079904"/>
            <a:ext cx="2032066" cy="2032066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0" name="Přímá spojnice se šipkou 29"/>
          <p:cNvCxnSpPr/>
          <p:nvPr/>
        </p:nvCxnSpPr>
        <p:spPr>
          <a:xfrm>
            <a:off x="6550906" y="3089593"/>
            <a:ext cx="207962" cy="1022377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 flipV="1">
            <a:off x="6758868" y="1501934"/>
            <a:ext cx="243840" cy="61305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6953038" y="1131114"/>
            <a:ext cx="870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rgbClr val="00B050"/>
                </a:solidFill>
                <a:latin typeface="Brush Script MT" panose="03060802040406070304" pitchFamily="66" charset="0"/>
              </a:rPr>
              <a:t>l </a:t>
            </a:r>
            <a:r>
              <a:rPr lang="cs-CZ" dirty="0" smtClean="0">
                <a:solidFill>
                  <a:srgbClr val="00B050"/>
                </a:solidFill>
                <a:latin typeface="+mj-lt"/>
              </a:rPr>
              <a:t>=</a:t>
            </a:r>
            <a:r>
              <a:rPr lang="en-US" dirty="0" smtClean="0">
                <a:solidFill>
                  <a:srgbClr val="00B050"/>
                </a:solidFill>
                <a:latin typeface="Brush Script MT" panose="03060802040406070304" pitchFamily="66" charset="0"/>
              </a:rPr>
              <a:t> </a:t>
            </a:r>
            <a:r>
              <a:rPr lang="cs-CZ" dirty="0" smtClean="0">
                <a:solidFill>
                  <a:srgbClr val="00B050"/>
                </a:solidFill>
                <a:latin typeface="+mj-lt"/>
              </a:rPr>
              <a:t>2</a:t>
            </a:r>
            <a:r>
              <a:rPr lang="cs-CZ" dirty="0" smtClean="0">
                <a:solidFill>
                  <a:srgbClr val="00B050"/>
                </a:solidFill>
                <a:latin typeface="+mj-lt"/>
                <a:sym typeface="Symbol"/>
              </a:rPr>
              <a:t></a:t>
            </a:r>
            <a:r>
              <a:rPr lang="en-US" i="1" dirty="0" smtClean="0">
                <a:solidFill>
                  <a:srgbClr val="00B050"/>
                </a:solidFill>
                <a:latin typeface="+mj-lt"/>
                <a:sym typeface="Symbol"/>
              </a:rPr>
              <a:t>r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6604018" y="3205151"/>
            <a:ext cx="263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solidFill>
                  <a:srgbClr val="00B050"/>
                </a:solidFill>
              </a:rPr>
              <a:t>r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4" name="Ovál 33"/>
          <p:cNvSpPr>
            <a:spLocks noChangeAspect="1"/>
          </p:cNvSpPr>
          <p:nvPr/>
        </p:nvSpPr>
        <p:spPr>
          <a:xfrm>
            <a:off x="5888320" y="1947990"/>
            <a:ext cx="459373" cy="459373"/>
          </a:xfrm>
          <a:prstGeom prst="ellipse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5" name="Přímá spojnice 34"/>
          <p:cNvCxnSpPr/>
          <p:nvPr/>
        </p:nvCxnSpPr>
        <p:spPr>
          <a:xfrm flipH="1" flipV="1">
            <a:off x="5888320" y="1588770"/>
            <a:ext cx="164552" cy="49113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/>
          <p:cNvSpPr txBox="1"/>
          <p:nvPr/>
        </p:nvSpPr>
        <p:spPr>
          <a:xfrm>
            <a:off x="5661662" y="1197519"/>
            <a:ext cx="1103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solidFill>
                  <a:srgbClr val="00B050"/>
                </a:solidFill>
              </a:rPr>
              <a:t>S .. průřez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7002708" y="1566792"/>
            <a:ext cx="2141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>
                <a:solidFill>
                  <a:srgbClr val="00B050"/>
                </a:solidFill>
              </a:rPr>
              <a:t>d</a:t>
            </a:r>
            <a:r>
              <a:rPr lang="cs-CZ" i="1" dirty="0" smtClean="0">
                <a:solidFill>
                  <a:srgbClr val="00B050"/>
                </a:solidFill>
              </a:rPr>
              <a:t>élka střední siločáry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5732640" y="3927304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smtClean="0">
                <a:solidFill>
                  <a:srgbClr val="0070C0"/>
                </a:solidFill>
                <a:sym typeface="Symbol"/>
              </a:rPr>
              <a:t></a:t>
            </a:r>
            <a:endParaRPr lang="cs-CZ" b="1" i="1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54" name="Objek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256215"/>
              </p:ext>
            </p:extLst>
          </p:nvPr>
        </p:nvGraphicFramePr>
        <p:xfrm>
          <a:off x="3246376" y="844253"/>
          <a:ext cx="1820863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2" name="Equation" r:id="rId6" imgW="914400" imgH="393480" progId="Equation.DSMT4">
                  <p:embed/>
                </p:oleObj>
              </mc:Choice>
              <mc:Fallback>
                <p:oleObj name="Equation" r:id="rId6" imgW="9144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376" y="844253"/>
                        <a:ext cx="1820863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Ovál 54"/>
          <p:cNvSpPr/>
          <p:nvPr/>
        </p:nvSpPr>
        <p:spPr>
          <a:xfrm>
            <a:off x="3770485" y="789802"/>
            <a:ext cx="836695" cy="891540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vál 55"/>
          <p:cNvSpPr/>
          <p:nvPr/>
        </p:nvSpPr>
        <p:spPr>
          <a:xfrm>
            <a:off x="4663185" y="915532"/>
            <a:ext cx="485202" cy="6096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/>
          <p:cNvSpPr/>
          <p:nvPr/>
        </p:nvSpPr>
        <p:spPr>
          <a:xfrm>
            <a:off x="4829271" y="1391722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58" name="Skupina 57"/>
          <p:cNvGrpSpPr/>
          <p:nvPr/>
        </p:nvGrpSpPr>
        <p:grpSpPr>
          <a:xfrm>
            <a:off x="5328122" y="1679675"/>
            <a:ext cx="171498" cy="200261"/>
            <a:chOff x="8529126" y="4435951"/>
            <a:chExt cx="152496" cy="256440"/>
          </a:xfrm>
        </p:grpSpPr>
        <p:sp>
          <p:nvSpPr>
            <p:cNvPr id="59" name="Ovál 58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" name="Volný tvar 59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1" name="Obdélník 60"/>
          <p:cNvSpPr/>
          <p:nvPr/>
        </p:nvSpPr>
        <p:spPr>
          <a:xfrm>
            <a:off x="3462548" y="1430412"/>
            <a:ext cx="615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>
                <a:solidFill>
                  <a:srgbClr val="0070C0"/>
                </a:solidFill>
              </a:rPr>
              <a:t>G</a:t>
            </a:r>
            <a:r>
              <a:rPr lang="cs-CZ" sz="2800" i="1" baseline="-25000" dirty="0" smtClean="0">
                <a:solidFill>
                  <a:srgbClr val="0070C0"/>
                </a:solidFill>
              </a:rPr>
              <a:t>M</a:t>
            </a:r>
            <a:endParaRPr lang="cs-CZ" sz="2800" i="1" baseline="-25000" dirty="0">
              <a:solidFill>
                <a:srgbClr val="0070C0"/>
              </a:solidFill>
            </a:endParaRPr>
          </a:p>
        </p:txBody>
      </p:sp>
      <p:sp>
        <p:nvSpPr>
          <p:cNvPr id="62" name="TextovéPole 61"/>
          <p:cNvSpPr txBox="1"/>
          <p:nvPr/>
        </p:nvSpPr>
        <p:spPr>
          <a:xfrm>
            <a:off x="3147596" y="4274570"/>
            <a:ext cx="25598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err="1" smtClean="0">
                <a:sym typeface="Symbol"/>
              </a:rPr>
              <a:t>Hopkinsonův</a:t>
            </a:r>
            <a:r>
              <a:rPr lang="cs-CZ" sz="2400" i="1" dirty="0" smtClean="0">
                <a:sym typeface="Symbol"/>
              </a:rPr>
              <a:t> zákon:</a:t>
            </a:r>
          </a:p>
        </p:txBody>
      </p:sp>
      <p:graphicFrame>
        <p:nvGraphicFramePr>
          <p:cNvPr id="63" name="Objek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80577"/>
              </p:ext>
            </p:extLst>
          </p:nvPr>
        </p:nvGraphicFramePr>
        <p:xfrm>
          <a:off x="3850078" y="4803177"/>
          <a:ext cx="1290637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3" name="Equation" r:id="rId8" imgW="647640" imgH="228600" progId="Equation.DSMT4">
                  <p:embed/>
                </p:oleObj>
              </mc:Choice>
              <mc:Fallback>
                <p:oleObj name="Equation" r:id="rId8" imgW="647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0078" y="4803177"/>
                        <a:ext cx="1290637" cy="4540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4" name="Přímá spojnice se šipkou 63"/>
          <p:cNvCxnSpPr/>
          <p:nvPr/>
        </p:nvCxnSpPr>
        <p:spPr>
          <a:xfrm flipV="1">
            <a:off x="3532704" y="5197829"/>
            <a:ext cx="920118" cy="9607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/>
          <p:cNvSpPr txBox="1"/>
          <p:nvPr/>
        </p:nvSpPr>
        <p:spPr>
          <a:xfrm>
            <a:off x="3129303" y="6080139"/>
            <a:ext cx="204468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</a:t>
            </a:r>
            <a:r>
              <a:rPr lang="en-US" sz="2000" i="1" dirty="0" smtClean="0">
                <a:sym typeface="Symbol"/>
              </a:rPr>
              <a:t>v</a:t>
            </a:r>
            <a:r>
              <a:rPr lang="cs-CZ" sz="2000" i="1" dirty="0" err="1" smtClean="0">
                <a:sym typeface="Symbol"/>
              </a:rPr>
              <a:t>odivost</a:t>
            </a:r>
            <a:r>
              <a:rPr lang="en-US" sz="2000" i="1" dirty="0" smtClean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[H]</a:t>
            </a:r>
            <a:endParaRPr lang="cs-CZ" sz="2000" dirty="0" smtClean="0">
              <a:sym typeface="Symbol"/>
            </a:endParaRPr>
          </a:p>
        </p:txBody>
      </p:sp>
      <p:cxnSp>
        <p:nvCxnSpPr>
          <p:cNvPr id="66" name="Přímá spojnice se šipkou 65"/>
          <p:cNvCxnSpPr/>
          <p:nvPr/>
        </p:nvCxnSpPr>
        <p:spPr>
          <a:xfrm flipV="1">
            <a:off x="3370904" y="5197829"/>
            <a:ext cx="521181" cy="529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/>
          <p:cNvSpPr txBox="1"/>
          <p:nvPr/>
        </p:nvSpPr>
        <p:spPr>
          <a:xfrm>
            <a:off x="4260685" y="5674331"/>
            <a:ext cx="16479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</a:t>
            </a:r>
            <a:r>
              <a:rPr lang="en-US" sz="2000" i="1" dirty="0" smtClean="0">
                <a:sym typeface="Symbol"/>
              </a:rPr>
              <a:t>n</a:t>
            </a:r>
            <a:r>
              <a:rPr lang="cs-CZ" sz="2000" i="1" dirty="0" err="1" smtClean="0">
                <a:sym typeface="Symbol"/>
              </a:rPr>
              <a:t>apětí</a:t>
            </a:r>
            <a:r>
              <a:rPr lang="en-US" sz="2000" i="1" dirty="0" smtClean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[A]</a:t>
            </a:r>
            <a:endParaRPr lang="cs-CZ" sz="2000" dirty="0" smtClean="0">
              <a:sym typeface="Symbol"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2244666" y="5680029"/>
            <a:ext cx="1655344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tok </a:t>
            </a:r>
            <a:r>
              <a:rPr lang="en-US" sz="2000" dirty="0" smtClean="0">
                <a:sym typeface="Symbol"/>
              </a:rPr>
              <a:t>[</a:t>
            </a:r>
            <a:r>
              <a:rPr lang="en-US" sz="2000" dirty="0" err="1" smtClean="0">
                <a:sym typeface="Symbol"/>
              </a:rPr>
              <a:t>Wb</a:t>
            </a:r>
            <a:r>
              <a:rPr lang="en-US" sz="2000" dirty="0" smtClean="0">
                <a:sym typeface="Symbol"/>
              </a:rPr>
              <a:t>]</a:t>
            </a:r>
            <a:endParaRPr lang="cs-CZ" sz="2000" dirty="0" smtClean="0">
              <a:sym typeface="Symbol"/>
            </a:endParaRPr>
          </a:p>
        </p:txBody>
      </p:sp>
      <p:cxnSp>
        <p:nvCxnSpPr>
          <p:cNvPr id="69" name="Přímá spojnice se šipkou 68"/>
          <p:cNvCxnSpPr/>
          <p:nvPr/>
        </p:nvCxnSpPr>
        <p:spPr>
          <a:xfrm flipV="1">
            <a:off x="4399710" y="5197829"/>
            <a:ext cx="521181" cy="529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Objek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29910"/>
              </p:ext>
            </p:extLst>
          </p:nvPr>
        </p:nvGraphicFramePr>
        <p:xfrm>
          <a:off x="5364898" y="4791267"/>
          <a:ext cx="1087438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4" name="Equation" r:id="rId10" imgW="545760" imgH="228600" progId="Equation.DSMT4">
                  <p:embed/>
                </p:oleObj>
              </mc:Choice>
              <mc:Fallback>
                <p:oleObj name="Equation" r:id="rId10" imgW="5457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898" y="4791267"/>
                        <a:ext cx="1087438" cy="4540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k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5501001"/>
              </p:ext>
            </p:extLst>
          </p:nvPr>
        </p:nvGraphicFramePr>
        <p:xfrm>
          <a:off x="7468982" y="4816666"/>
          <a:ext cx="70961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5" name="Equation" r:id="rId12" imgW="355320" imgH="203040" progId="Equation.DSMT4">
                  <p:embed/>
                </p:oleObj>
              </mc:Choice>
              <mc:Fallback>
                <p:oleObj name="Equation" r:id="rId12" imgW="3553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8982" y="4816666"/>
                        <a:ext cx="709613" cy="403225"/>
                      </a:xfrm>
                      <a:prstGeom prst="rect">
                        <a:avLst/>
                      </a:prstGeom>
                      <a:noFill/>
                      <a:ln w="635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ovéPole 38"/>
          <p:cNvSpPr txBox="1"/>
          <p:nvPr/>
        </p:nvSpPr>
        <p:spPr>
          <a:xfrm>
            <a:off x="866986" y="4277388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cxnSp>
        <p:nvCxnSpPr>
          <p:cNvPr id="42" name="Přímá spojnice se šipkou 41"/>
          <p:cNvCxnSpPr/>
          <p:nvPr/>
        </p:nvCxnSpPr>
        <p:spPr>
          <a:xfrm flipV="1">
            <a:off x="798428" y="4104451"/>
            <a:ext cx="202276" cy="134150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H="1">
            <a:off x="331703" y="3687964"/>
            <a:ext cx="207299" cy="123945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/>
          <p:cNvSpPr txBox="1"/>
          <p:nvPr/>
        </p:nvSpPr>
        <p:spPr>
          <a:xfrm>
            <a:off x="337313" y="3274819"/>
            <a:ext cx="22271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smtClean="0">
                <a:solidFill>
                  <a:srgbClr val="FF0000"/>
                </a:solidFill>
                <a:sym typeface="Symbol"/>
              </a:rPr>
              <a:t>i</a:t>
            </a:r>
            <a:endParaRPr lang="cs-CZ" sz="2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46" name="Volný tvar 45"/>
          <p:cNvSpPr/>
          <p:nvPr/>
        </p:nvSpPr>
        <p:spPr>
          <a:xfrm>
            <a:off x="1495493" y="2449628"/>
            <a:ext cx="220134" cy="1047750"/>
          </a:xfrm>
          <a:custGeom>
            <a:avLst/>
            <a:gdLst>
              <a:gd name="connsiteX0" fmla="*/ 115359 w 220134"/>
              <a:gd name="connsiteY0" fmla="*/ 1047750 h 1047750"/>
              <a:gd name="connsiteX1" fmla="*/ 1059 w 220134"/>
              <a:gd name="connsiteY1" fmla="*/ 619125 h 1047750"/>
              <a:gd name="connsiteX2" fmla="*/ 67734 w 220134"/>
              <a:gd name="connsiteY2" fmla="*/ 266700 h 1047750"/>
              <a:gd name="connsiteX3" fmla="*/ 220134 w 220134"/>
              <a:gd name="connsiteY3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134" h="1047750">
                <a:moveTo>
                  <a:pt x="115359" y="1047750"/>
                </a:moveTo>
                <a:cubicBezTo>
                  <a:pt x="62177" y="898525"/>
                  <a:pt x="8996" y="749300"/>
                  <a:pt x="1059" y="619125"/>
                </a:cubicBezTo>
                <a:cubicBezTo>
                  <a:pt x="-6879" y="488950"/>
                  <a:pt x="31222" y="369887"/>
                  <a:pt x="67734" y="266700"/>
                </a:cubicBezTo>
                <a:cubicBezTo>
                  <a:pt x="104246" y="163513"/>
                  <a:pt x="162190" y="81756"/>
                  <a:pt x="220134" y="0"/>
                </a:cubicBezTo>
              </a:path>
            </a:pathLst>
          </a:custGeom>
          <a:noFill/>
          <a:ln w="69850">
            <a:solidFill>
              <a:srgbClr val="0070C0"/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8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601</Words>
  <Application>Microsoft Office PowerPoint</Application>
  <PresentationFormat>Předvádění na obrazovce (4:3)</PresentationFormat>
  <Paragraphs>122</Paragraphs>
  <Slides>11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 systému Office</vt:lpstr>
      <vt:lpstr>Equation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Biolek Dalibor</dc:creator>
  <cp:lastModifiedBy>Biolek Dalibor</cp:lastModifiedBy>
  <cp:revision>97</cp:revision>
  <dcterms:created xsi:type="dcterms:W3CDTF">2019-11-28T06:25:58Z</dcterms:created>
  <dcterms:modified xsi:type="dcterms:W3CDTF">2019-12-16T08:28:31Z</dcterms:modified>
</cp:coreProperties>
</file>